
<file path=[Content_Types].xml><?xml version="1.0" encoding="utf-8"?>
<Types xmlns="http://schemas.openxmlformats.org/package/2006/content-types">
  <Default Extension="png" ContentType="image/png"/>
  <Default Extension="png&amp;sa=X&amp;ei=vYNvVY_VAsj1UrGygNAB&amp;ved=0CAkQ8wc&amp;usg=AFQjCNHblKLu-jzYeuH96zzPL2siZNFY2w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&amp;sa=X&amp;ei=a4NvVcKYHIz5UMbOgsgE&amp;ved=0CAkQ8wc&amp;usg=AFQjCNGQRUDJ57oi7tPZ8yj3pIF7ftd7RA" ContentType="image/jpeg"/>
  <Default Extension="png&amp;sa=X&amp;ei=XnhvVZXRK8mvU-vOgsgB&amp;ved=0CAkQ8wc4Hw&amp;usg=AFQjCNG0pKtdWYzifqaw-zlysOfNT43A1w" ContentType="image/p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</p:sldMasterIdLst>
  <p:notesMasterIdLst>
    <p:notesMasterId r:id="rId35"/>
  </p:notesMasterIdLst>
  <p:handoutMasterIdLst>
    <p:handoutMasterId r:id="rId36"/>
  </p:handoutMasterIdLst>
  <p:sldIdLst>
    <p:sldId id="267" r:id="rId5"/>
    <p:sldId id="264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6" r:id="rId20"/>
    <p:sldId id="285" r:id="rId21"/>
    <p:sldId id="287" r:id="rId22"/>
    <p:sldId id="288" r:id="rId23"/>
    <p:sldId id="289" r:id="rId24"/>
    <p:sldId id="290" r:id="rId25"/>
    <p:sldId id="291" r:id="rId26"/>
    <p:sldId id="297" r:id="rId27"/>
    <p:sldId id="296" r:id="rId28"/>
    <p:sldId id="292" r:id="rId29"/>
    <p:sldId id="293" r:id="rId30"/>
    <p:sldId id="298" r:id="rId31"/>
    <p:sldId id="295" r:id="rId32"/>
    <p:sldId id="294" r:id="rId33"/>
    <p:sldId id="271" r:id="rId3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ébut" id="{C018ECC4-6DAC-46EB-A4D7-F444844EA491}">
          <p14:sldIdLst>
            <p14:sldId id="267"/>
            <p14:sldId id="264"/>
            <p14:sldId id="272"/>
          </p14:sldIdLst>
        </p14:section>
        <p14:section name="Qualité de code" id="{6F0ECBDC-EE20-44B5-BD0B-628AC42DF3BC}">
          <p14:sldIdLst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Compilation et méta-programmation" id="{F8C369B7-465E-4FC7-B628-C547A5F5330E}">
          <p14:sldIdLst>
            <p14:sldId id="283"/>
            <p14:sldId id="284"/>
            <p14:sldId id="286"/>
            <p14:sldId id="285"/>
            <p14:sldId id="287"/>
          </p14:sldIdLst>
        </p14:section>
        <p14:section name="Roslyn : au coeur du sujet" id="{42148205-C586-4640-8EEA-4EE78CC63C97}">
          <p14:sldIdLst>
            <p14:sldId id="288"/>
            <p14:sldId id="289"/>
            <p14:sldId id="290"/>
            <p14:sldId id="291"/>
            <p14:sldId id="297"/>
            <p14:sldId id="296"/>
            <p14:sldId id="292"/>
            <p14:sldId id="293"/>
            <p14:sldId id="298"/>
          </p14:sldIdLst>
        </p14:section>
        <p14:section name="Fin" id="{6AEDB94D-A2B9-4C5F-8309-4DCB674AD242}">
          <p14:sldIdLst>
            <p14:sldId id="295"/>
            <p14:sldId id="294"/>
            <p14:sldId id="271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Stéphane Louge" initials="SL" lastIdx="1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72A2"/>
    <a:srgbClr val="0078D7"/>
    <a:srgbClr val="5C2D91"/>
    <a:srgbClr val="5C005C"/>
    <a:srgbClr val="00B294"/>
    <a:srgbClr val="B4009E"/>
    <a:srgbClr val="0098DB"/>
    <a:srgbClr val="E31A86"/>
    <a:srgbClr val="6A306F"/>
    <a:srgbClr val="9B4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84121" autoAdjust="0"/>
  </p:normalViewPr>
  <p:slideViewPr>
    <p:cSldViewPr>
      <p:cViewPr varScale="1">
        <p:scale>
          <a:sx n="104" d="100"/>
          <a:sy n="104" d="100"/>
        </p:scale>
        <p:origin x="-780" y="-84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1258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0" d="100"/>
          <a:sy n="70" d="100"/>
        </p:scale>
        <p:origin x="32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C0668-F1D3-4298-A05C-4A858F03D7BF}" type="datetime8">
              <a:rPr lang="en-US" smtClean="0">
                <a:latin typeface="Segoe UI" pitchFamily="34" charset="0"/>
              </a:rPr>
              <a:t>6/14/2015 7:19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‹N°›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E4CA52-5E5C-4954-9A88-88781D912DF9}" type="datetime8">
              <a:rPr lang="en-US" smtClean="0"/>
              <a:t>6/14/2015 7:19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7:19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32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Par opposition</a:t>
            </a:r>
            <a:r>
              <a:rPr lang="fr-FR" baseline="0" dirty="0" smtClean="0"/>
              <a:t> au compilateur Black Box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7:19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0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7:38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3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9:37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35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8:42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35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9:52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35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Avec test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8:46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35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Ecriture du test du Code </a:t>
            </a:r>
            <a:r>
              <a:rPr lang="fr-FR" dirty="0" err="1" smtClean="0"/>
              <a:t>Fix</a:t>
            </a:r>
            <a:r>
              <a:rPr lang="fr-FR" dirty="0" smtClean="0"/>
              <a:t> + le Code </a:t>
            </a:r>
            <a:r>
              <a:rPr lang="fr-FR" dirty="0" err="1" smtClean="0"/>
              <a:t>Fix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9:56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35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Ecriture du test du Code </a:t>
            </a:r>
            <a:r>
              <a:rPr lang="fr-FR" dirty="0" err="1" smtClean="0"/>
              <a:t>Fix</a:t>
            </a:r>
            <a:r>
              <a:rPr lang="fr-FR" dirty="0" smtClean="0"/>
              <a:t> + le Code </a:t>
            </a:r>
            <a:r>
              <a:rPr lang="fr-FR" dirty="0" err="1" smtClean="0"/>
              <a:t>Fix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9:56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35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~3 min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7:19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894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 qualité n’est pas négociable pour une application professionnelle.</a:t>
            </a:r>
            <a:endParaRPr lang="fr-F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4A4BB17-7917-4666-9632-CD2A0BC2B9F6}" type="datetime8">
              <a:rPr lang="en-US" smtClean="0"/>
              <a:t>6/14/2015 7:19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69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Nécessité de métriques et d'indicateurs pour mesurer la qualité</a:t>
            </a:r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7:33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2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Pourquoi si peu de monde crée ses règles : règles existantes</a:t>
            </a:r>
            <a:r>
              <a:rPr lang="fr-FR" baseline="0" dirty="0" smtClean="0"/>
              <a:t> suffisantes, </a:t>
            </a:r>
            <a:r>
              <a:rPr lang="fr-FR" dirty="0" smtClean="0"/>
              <a:t>pas facile d’analyser le code (réflexion), DLL à installer sur chaque</a:t>
            </a:r>
            <a:r>
              <a:rPr lang="fr-FR" baseline="0" dirty="0" smtClean="0"/>
              <a:t> poste de </a:t>
            </a:r>
            <a:r>
              <a:rPr lang="fr-FR" baseline="0" dirty="0" err="1" smtClean="0"/>
              <a:t>dév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7:19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17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Pourquoi si peu de monde crée ses règles : règles existantes</a:t>
            </a:r>
            <a:r>
              <a:rPr lang="fr-FR" baseline="0" dirty="0" smtClean="0"/>
              <a:t> suffisantes, </a:t>
            </a:r>
            <a:r>
              <a:rPr lang="fr-FR" dirty="0" smtClean="0"/>
              <a:t>pas facile d’analyser le code (réflexion), DLL à installer sur chaque</a:t>
            </a:r>
            <a:r>
              <a:rPr lang="fr-FR" baseline="0" dirty="0" smtClean="0"/>
              <a:t> poste de </a:t>
            </a:r>
            <a:r>
              <a:rPr lang="fr-FR" baseline="0" dirty="0" err="1" smtClean="0"/>
              <a:t>dév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7:19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17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Considérer</a:t>
            </a:r>
            <a:r>
              <a:rPr lang="fr-FR" baseline="0" dirty="0" smtClean="0"/>
              <a:t> le code comme de la donnée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7:19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92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7:22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92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Considérer</a:t>
            </a:r>
            <a:r>
              <a:rPr lang="fr-FR" baseline="0" dirty="0" smtClean="0"/>
              <a:t> le code comme de la donnée</a:t>
            </a:r>
          </a:p>
          <a:p>
            <a:r>
              <a:rPr lang="fr-FR" baseline="0" dirty="0" smtClean="0"/>
              <a:t>Méta = au delà</a:t>
            </a:r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7:19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92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EE4CA52-5E5C-4954-9A88-88781D912DF9}" type="datetime8">
              <a:rPr lang="en-US" smtClean="0"/>
              <a:t>6/14/2015 7:19 PM</a:t>
            </a:fld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99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" y="0"/>
            <a:ext cx="12432549" cy="6994525"/>
          </a:xfrm>
          <a:prstGeom prst="rect">
            <a:avLst/>
          </a:prstGeom>
        </p:spPr>
      </p:pic>
      <p:sp>
        <p:nvSpPr>
          <p:cNvPr id="6" name="ZoneTexte 12"/>
          <p:cNvSpPr txBox="1"/>
          <p:nvPr userDrawn="1"/>
        </p:nvSpPr>
        <p:spPr>
          <a:xfrm>
            <a:off x="461963" y="2788683"/>
            <a:ext cx="5747052" cy="734534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  <p:txBody>
          <a:bodyPr wrap="none" rtlCol="0">
            <a:spAutoFit/>
          </a:bodyPr>
          <a:lstStyle/>
          <a:p>
            <a:r>
              <a:rPr lang="fr-FR" sz="4080" dirty="0">
                <a:solidFill>
                  <a:prstClr val="white"/>
                </a:solidFill>
                <a:latin typeface="Segoe Pro Display Light" panose="020B0302040504020203" pitchFamily="34" charset="0"/>
              </a:rPr>
              <a:t>AMBIENT  INTELLIGENCE</a:t>
            </a:r>
          </a:p>
        </p:txBody>
      </p:sp>
      <p:sp>
        <p:nvSpPr>
          <p:cNvPr id="13" name="ZoneTexte 13"/>
          <p:cNvSpPr txBox="1"/>
          <p:nvPr userDrawn="1"/>
        </p:nvSpPr>
        <p:spPr>
          <a:xfrm>
            <a:off x="5570165" y="6359489"/>
            <a:ext cx="6913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#</a:t>
            </a:r>
            <a:r>
              <a:rPr lang="fr-FR" sz="2800" dirty="0" err="1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mstechdays</a:t>
            </a:r>
            <a:r>
              <a:rPr lang="fr-FR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lang="fr-FR" sz="2800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techdays.microsoft.fr/tour </a:t>
            </a:r>
            <a:endParaRPr lang="fr-FR" sz="28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461963" y="1117600"/>
            <a:ext cx="3786188" cy="1455738"/>
            <a:chOff x="461963" y="1117600"/>
            <a:chExt cx="3786188" cy="1455738"/>
          </a:xfrm>
        </p:grpSpPr>
        <p:sp>
          <p:nvSpPr>
            <p:cNvPr id="8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7" name="Imag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31" y="528260"/>
            <a:ext cx="1389063" cy="4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03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19024" y="0"/>
            <a:ext cx="12455500" cy="6994525"/>
          </a:xfrm>
          <a:prstGeom prst="rect">
            <a:avLst/>
          </a:prstGeom>
          <a:solidFill>
            <a:srgbClr val="5C2D91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</a:t>
            </a:r>
            <a:r>
              <a:rPr lang="en-US" sz="700" dirty="0" smtClean="0">
                <a:solidFill>
                  <a:schemeClr val="bg1"/>
                </a:solidFill>
                <a:cs typeface="Segoe UI" pitchFamily="34" charset="0"/>
              </a:rPr>
              <a:t>2015 </a:t>
            </a:r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6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16" y="1121342"/>
            <a:ext cx="2160164" cy="794602"/>
          </a:xfrm>
          <a:prstGeom prst="rect">
            <a:avLst/>
          </a:prstGeom>
        </p:spPr>
      </p:pic>
      <p:sp>
        <p:nvSpPr>
          <p:cNvPr id="8" name="ZoneTexte 1"/>
          <p:cNvSpPr txBox="1"/>
          <p:nvPr userDrawn="1"/>
        </p:nvSpPr>
        <p:spPr>
          <a:xfrm>
            <a:off x="1681733" y="4186707"/>
            <a:ext cx="957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fr-FR" sz="4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mstechdays</a:t>
            </a:r>
            <a:r>
              <a:rPr lang="fr-FR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techdays.microsoft.fr/tour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130005" y="2208043"/>
            <a:ext cx="3786188" cy="1455738"/>
            <a:chOff x="461963" y="1117600"/>
            <a:chExt cx="3786188" cy="145573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461963" y="1292225"/>
              <a:ext cx="352425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461963" y="1125538"/>
              <a:ext cx="1825625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tech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1995488" y="1117600"/>
              <a:ext cx="1911350" cy="1247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6200" dirty="0" err="1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days</a:t>
              </a:r>
              <a:endParaRPr lang="fr-FR" altLang="fr-FR" dirty="0" smtClean="0">
                <a:solidFill>
                  <a:prstClr val="black"/>
                </a:solidFill>
              </a:endParaRPr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1851026" y="1525588"/>
              <a:ext cx="319088" cy="547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2700" smtClean="0">
                  <a:solidFill>
                    <a:srgbClr val="FFFFFF"/>
                  </a:solidFill>
                  <a:latin typeface="Segoe UI Light" panose="020B0502040204020203" pitchFamily="34" charset="0"/>
                </a:rPr>
                <a:t>•</a:t>
              </a:r>
              <a:endParaRPr lang="fr-FR" altLang="fr-FR" smtClean="0">
                <a:solidFill>
                  <a:prstClr val="black"/>
                </a:solidFill>
              </a:endParaRP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030538" y="1895475"/>
              <a:ext cx="1217613" cy="67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914400"/>
              <a:r>
                <a:rPr lang="fr-FR" altLang="fr-FR" sz="4400" dirty="0" smtClean="0">
                  <a:solidFill>
                    <a:srgbClr val="E31A86"/>
                  </a:solidFill>
                  <a:latin typeface="Segoe UI" panose="020B0502040204020203" pitchFamily="34" charset="0"/>
                </a:rPr>
                <a:t>2015</a:t>
              </a:r>
              <a:endParaRPr lang="fr-FR" altLang="fr-FR" sz="2800" dirty="0" smtClean="0">
                <a:solidFill>
                  <a:srgbClr val="E31A86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591226" y="1741487"/>
              <a:ext cx="9813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fr-FR" altLang="fr-FR" sz="36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</a:rPr>
                <a:t>tour</a:t>
              </a:r>
              <a:endParaRPr lang="fr-FR" altLang="fr-FR" sz="3600" dirty="0" smtClean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50" y="1310103"/>
            <a:ext cx="1389063" cy="403991"/>
          </a:xfrm>
          <a:prstGeom prst="rect">
            <a:avLst/>
          </a:prstGeom>
        </p:spPr>
      </p:pic>
      <p:sp>
        <p:nvSpPr>
          <p:cNvPr id="17" name="ZoneTexte 1"/>
          <p:cNvSpPr txBox="1"/>
          <p:nvPr userDrawn="1"/>
        </p:nvSpPr>
        <p:spPr>
          <a:xfrm>
            <a:off x="1663427" y="4805600"/>
            <a:ext cx="9577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  <a:r>
              <a:rPr lang="fr-FR" sz="40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ns_expert</a:t>
            </a:r>
            <a:r>
              <a:rPr lang="fr-FR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www.neotech-solutions.fr</a:t>
            </a:r>
          </a:p>
        </p:txBody>
      </p:sp>
    </p:spTree>
    <p:extLst>
      <p:ext uri="{BB962C8B-B14F-4D97-AF65-F5344CB8AC3E}">
        <p14:creationId xmlns:p14="http://schemas.microsoft.com/office/powerpoint/2010/main" val="2117930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19" y="-82"/>
            <a:ext cx="12463894" cy="700546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280987" y="2167979"/>
            <a:ext cx="6528223" cy="3730413"/>
          </a:xfrm>
          <a:prstGeom prst="rect">
            <a:avLst/>
          </a:prstGeom>
          <a:solidFill>
            <a:srgbClr val="5C2D91">
              <a:alpha val="87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280987" y="2183554"/>
            <a:ext cx="6528223" cy="17447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fr-FR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280987" y="3943857"/>
            <a:ext cx="6516649" cy="7386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err="1" smtClean="0"/>
              <a:t>Author</a:t>
            </a:r>
            <a:r>
              <a:rPr lang="fr-FR" dirty="0" smtClean="0"/>
              <a:t> Name</a:t>
            </a: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292561" y="4695158"/>
            <a:ext cx="6516649" cy="12032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 smtClean="0"/>
              <a:t>Twitter</a:t>
            </a:r>
          </a:p>
          <a:p>
            <a:pPr lvl="0"/>
            <a:r>
              <a:rPr lang="fr-FR" dirty="0" smtClean="0"/>
              <a:t>Mail</a:t>
            </a:r>
          </a:p>
        </p:txBody>
      </p:sp>
      <p:pic>
        <p:nvPicPr>
          <p:cNvPr id="10" name="Imag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64" y="342911"/>
            <a:ext cx="2203167" cy="81042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31" y="528260"/>
            <a:ext cx="1389063" cy="40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41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ein éc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 userDrawn="1"/>
        </p:nvSpPr>
        <p:spPr bwMode="auto">
          <a:xfrm>
            <a:off x="-1563" y="-15454"/>
            <a:ext cx="5915056" cy="5716810"/>
          </a:xfrm>
          <a:custGeom>
            <a:avLst/>
            <a:gdLst>
              <a:gd name="connsiteX0" fmla="*/ 0 w 5930205"/>
              <a:gd name="connsiteY0" fmla="*/ 0 h 5729510"/>
              <a:gd name="connsiteX1" fmla="*/ 5191156 w 5930205"/>
              <a:gd name="connsiteY1" fmla="*/ 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5930205 w 5930205"/>
              <a:gd name="connsiteY4" fmla="*/ 5729510 h 5729510"/>
              <a:gd name="connsiteX5" fmla="*/ 739049 w 5930205"/>
              <a:gd name="connsiteY5" fmla="*/ 57295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29510"/>
              <a:gd name="connsiteX1" fmla="*/ 5915056 w 5930205"/>
              <a:gd name="connsiteY1" fmla="*/ 1270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5930205 w 5930205"/>
              <a:gd name="connsiteY4" fmla="*/ 5729510 h 5729510"/>
              <a:gd name="connsiteX5" fmla="*/ 739049 w 5930205"/>
              <a:gd name="connsiteY5" fmla="*/ 57295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29510"/>
              <a:gd name="connsiteX1" fmla="*/ 5915056 w 5930205"/>
              <a:gd name="connsiteY1" fmla="*/ 1270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5930205 w 5930205"/>
              <a:gd name="connsiteY4" fmla="*/ 5729510 h 5729510"/>
              <a:gd name="connsiteX5" fmla="*/ 726349 w 5930205"/>
              <a:gd name="connsiteY5" fmla="*/ 57168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29510"/>
              <a:gd name="connsiteX1" fmla="*/ 5915056 w 5930205"/>
              <a:gd name="connsiteY1" fmla="*/ 12700 h 5729510"/>
              <a:gd name="connsiteX2" fmla="*/ 5930205 w 5930205"/>
              <a:gd name="connsiteY2" fmla="*/ 739049 h 5729510"/>
              <a:gd name="connsiteX3" fmla="*/ 5930205 w 5930205"/>
              <a:gd name="connsiteY3" fmla="*/ 5729510 h 5729510"/>
              <a:gd name="connsiteX4" fmla="*/ 4266505 w 5930205"/>
              <a:gd name="connsiteY4" fmla="*/ 3164110 h 5729510"/>
              <a:gd name="connsiteX5" fmla="*/ 726349 w 5930205"/>
              <a:gd name="connsiteY5" fmla="*/ 5716810 h 5729510"/>
              <a:gd name="connsiteX6" fmla="*/ 0 w 5930205"/>
              <a:gd name="connsiteY6" fmla="*/ 4990461 h 5729510"/>
              <a:gd name="connsiteX7" fmla="*/ 0 w 5930205"/>
              <a:gd name="connsiteY7" fmla="*/ 0 h 5729510"/>
              <a:gd name="connsiteX0" fmla="*/ 0 w 5930205"/>
              <a:gd name="connsiteY0" fmla="*/ 0 h 5716810"/>
              <a:gd name="connsiteX1" fmla="*/ 5915056 w 5930205"/>
              <a:gd name="connsiteY1" fmla="*/ 12700 h 5716810"/>
              <a:gd name="connsiteX2" fmla="*/ 5930205 w 5930205"/>
              <a:gd name="connsiteY2" fmla="*/ 739049 h 5716810"/>
              <a:gd name="connsiteX3" fmla="*/ 5193605 w 5930205"/>
              <a:gd name="connsiteY3" fmla="*/ 1805210 h 5716810"/>
              <a:gd name="connsiteX4" fmla="*/ 4266505 w 5930205"/>
              <a:gd name="connsiteY4" fmla="*/ 3164110 h 5716810"/>
              <a:gd name="connsiteX5" fmla="*/ 726349 w 5930205"/>
              <a:gd name="connsiteY5" fmla="*/ 5716810 h 5716810"/>
              <a:gd name="connsiteX6" fmla="*/ 0 w 5930205"/>
              <a:gd name="connsiteY6" fmla="*/ 4990461 h 5716810"/>
              <a:gd name="connsiteX7" fmla="*/ 0 w 5930205"/>
              <a:gd name="connsiteY7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5193605 w 5915056"/>
              <a:gd name="connsiteY3" fmla="*/ 1805210 h 5716810"/>
              <a:gd name="connsiteX4" fmla="*/ 4266505 w 5915056"/>
              <a:gd name="connsiteY4" fmla="*/ 3164110 h 5716810"/>
              <a:gd name="connsiteX5" fmla="*/ 726349 w 5915056"/>
              <a:gd name="connsiteY5" fmla="*/ 5716810 h 5716810"/>
              <a:gd name="connsiteX6" fmla="*/ 0 w 5915056"/>
              <a:gd name="connsiteY6" fmla="*/ 4990461 h 5716810"/>
              <a:gd name="connsiteX7" fmla="*/ 0 w 5915056"/>
              <a:gd name="connsiteY7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5193605 w 5915056"/>
              <a:gd name="connsiteY3" fmla="*/ 1805210 h 5716810"/>
              <a:gd name="connsiteX4" fmla="*/ 5904805 w 5915056"/>
              <a:gd name="connsiteY4" fmla="*/ 27210 h 5716810"/>
              <a:gd name="connsiteX5" fmla="*/ 726349 w 5915056"/>
              <a:gd name="connsiteY5" fmla="*/ 5716810 h 5716810"/>
              <a:gd name="connsiteX6" fmla="*/ 0 w 5915056"/>
              <a:gd name="connsiteY6" fmla="*/ 4990461 h 5716810"/>
              <a:gd name="connsiteX7" fmla="*/ 0 w 5915056"/>
              <a:gd name="connsiteY7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5193605 w 5915056"/>
              <a:gd name="connsiteY3" fmla="*/ 1805210 h 5716810"/>
              <a:gd name="connsiteX4" fmla="*/ 726349 w 5915056"/>
              <a:gd name="connsiteY4" fmla="*/ 5716810 h 5716810"/>
              <a:gd name="connsiteX5" fmla="*/ 0 w 5915056"/>
              <a:gd name="connsiteY5" fmla="*/ 4990461 h 5716810"/>
              <a:gd name="connsiteX6" fmla="*/ 0 w 5915056"/>
              <a:gd name="connsiteY6" fmla="*/ 0 h 5716810"/>
              <a:gd name="connsiteX0" fmla="*/ 0 w 5915056"/>
              <a:gd name="connsiteY0" fmla="*/ 0 h 5716810"/>
              <a:gd name="connsiteX1" fmla="*/ 5915056 w 5915056"/>
              <a:gd name="connsiteY1" fmla="*/ 12700 h 5716810"/>
              <a:gd name="connsiteX2" fmla="*/ 5904805 w 5915056"/>
              <a:gd name="connsiteY2" fmla="*/ 53249 h 5716810"/>
              <a:gd name="connsiteX3" fmla="*/ 726349 w 5915056"/>
              <a:gd name="connsiteY3" fmla="*/ 5716810 h 5716810"/>
              <a:gd name="connsiteX4" fmla="*/ 0 w 5915056"/>
              <a:gd name="connsiteY4" fmla="*/ 4990461 h 5716810"/>
              <a:gd name="connsiteX5" fmla="*/ 0 w 5915056"/>
              <a:gd name="connsiteY5" fmla="*/ 0 h 571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5056" h="5716810">
                <a:moveTo>
                  <a:pt x="0" y="0"/>
                </a:moveTo>
                <a:lnTo>
                  <a:pt x="5915056" y="12700"/>
                </a:lnTo>
                <a:lnTo>
                  <a:pt x="5904805" y="53249"/>
                </a:lnTo>
                <a:lnTo>
                  <a:pt x="726349" y="5716810"/>
                </a:lnTo>
                <a:lnTo>
                  <a:pt x="0" y="499046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</a:schemeClr>
              </a:gs>
              <a:gs pos="28000">
                <a:schemeClr val="tx1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465263" y="0"/>
            <a:ext cx="10971212" cy="6994525"/>
          </a:xfrm>
          <a:prstGeom prst="rect">
            <a:avLst/>
          </a:prstGeom>
          <a:blipFill>
            <a:blip r:embed="rId2">
              <a:alphaModFix amt="18000"/>
            </a:blip>
            <a:stretch>
              <a:fillRect/>
            </a:stretch>
          </a:blipFill>
        </p:spPr>
        <p:txBody>
          <a:bodyPr/>
          <a:lstStyle/>
          <a:p>
            <a:r>
              <a:rPr lang="fr-FR" smtClean="0"/>
              <a:t>Cliquez sur l'icône pour ajouter une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9794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- Sous Titre - Pas d'i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32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4895329"/>
          </a:xfrm>
          <a:prstGeom prst="rect">
            <a:avLst/>
          </a:prstGeom>
        </p:spPr>
        <p:txBody>
          <a:bodyPr lIns="0"/>
          <a:lstStyle>
            <a:lvl1pPr marL="342900" indent="-342900">
              <a:buFontTx/>
              <a:buChar char="‪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342000" indent="-241300">
              <a:buFontTx/>
              <a:buChar char="‪"/>
              <a:defRPr sz="2800"/>
            </a:lvl2pPr>
            <a:lvl3pPr marL="342000" indent="-228600">
              <a:buFontTx/>
              <a:buChar char="‪"/>
              <a:defRPr sz="2400"/>
            </a:lvl3pPr>
            <a:lvl4pPr marL="342000" indent="-228600">
              <a:buFontTx/>
              <a:buChar char="‪"/>
              <a:defRPr sz="2000"/>
            </a:lvl4pPr>
            <a:lvl5pPr marL="342000" indent="-228600">
              <a:buFontTx/>
              <a:buChar char="‪"/>
              <a:defRPr sz="2000"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74638" y="904974"/>
            <a:ext cx="11888787" cy="443365"/>
          </a:xfrm>
          <a:prstGeom prst="rect">
            <a:avLst/>
          </a:prstGeom>
        </p:spPr>
        <p:txBody>
          <a:bodyPr lIns="324000"/>
          <a:lstStyle>
            <a:lvl1pPr marL="0" indent="0">
              <a:buNone/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 titre</a:t>
            </a:r>
            <a:endParaRPr lang="fr-FR" dirty="0"/>
          </a:p>
        </p:txBody>
      </p:sp>
      <p:grpSp>
        <p:nvGrpSpPr>
          <p:cNvPr id="15" name="Groupe 14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16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18" name="Rectangle 17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1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17" name="Imag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295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- Sous Titre - I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32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4895329"/>
          </a:xfrm>
          <a:prstGeom prst="rect">
            <a:avLst/>
          </a:prstGeom>
        </p:spPr>
        <p:txBody>
          <a:bodyPr lIns="0"/>
          <a:lstStyle>
            <a:lvl1pPr marL="571500" indent="-504000">
              <a:buFont typeface="Wingdings" panose="05000000000000000000" pitchFamily="2" charset="2"/>
              <a:buChar char="§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576000" indent="-504000">
              <a:buFont typeface="Wingdings" panose="05000000000000000000" pitchFamily="2" charset="2"/>
              <a:buChar char="§"/>
              <a:defRPr sz="2800"/>
            </a:lvl2pPr>
            <a:lvl3pPr marL="576000" indent="-504000">
              <a:buFont typeface="Wingdings" panose="05000000000000000000" pitchFamily="2" charset="2"/>
              <a:buChar char="§"/>
              <a:defRPr sz="2400"/>
            </a:lvl3pPr>
            <a:lvl4pPr marL="576000" indent="-504000">
              <a:buFont typeface="Wingdings" panose="05000000000000000000" pitchFamily="2" charset="2"/>
              <a:buChar char="§"/>
              <a:defRPr sz="2000"/>
            </a:lvl4pPr>
            <a:lvl5pPr marL="576000" indent="-5040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74638" y="904974"/>
            <a:ext cx="11888787" cy="443365"/>
          </a:xfrm>
          <a:prstGeom prst="rect">
            <a:avLst/>
          </a:prstGeom>
        </p:spPr>
        <p:txBody>
          <a:bodyPr lIns="324000"/>
          <a:lstStyle>
            <a:lvl1pPr marL="0" indent="0">
              <a:buNone/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 titre</a:t>
            </a:r>
            <a:endParaRPr lang="fr-FR" dirty="0"/>
          </a:p>
        </p:txBody>
      </p:sp>
      <p:grpSp>
        <p:nvGrpSpPr>
          <p:cNvPr id="15" name="Groupe 14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16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18" name="Rectangle 17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1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17" name="Image 1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  <p:sp>
        <p:nvSpPr>
          <p:cNvPr id="22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274639" y="6608466"/>
            <a:ext cx="5727574" cy="360000"/>
          </a:xfrm>
        </p:spPr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4709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&amp; sous titre &amp; 2 listes coule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274638" y="1552575"/>
            <a:ext cx="5727700" cy="4968875"/>
          </a:xfrm>
          <a:prstGeom prst="rect">
            <a:avLst/>
          </a:prstGeom>
        </p:spPr>
        <p:txBody>
          <a:bodyPr lIns="0"/>
          <a:lstStyle>
            <a:lvl1pPr marL="324000" indent="-324000">
              <a:buFont typeface="Segoe UI Light" panose="020B0502040204020203" pitchFamily="34" charset="0"/>
              <a:buChar char=" "/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 marL="324000" indent="-241300">
              <a:buFont typeface="Segoe UI" panose="020B0502040204020203" pitchFamily="34" charset="0"/>
              <a:buChar char=" "/>
              <a:defRPr/>
            </a:lvl2pPr>
            <a:lvl3pPr marL="324000" indent="-228600">
              <a:buFont typeface="Segoe UI" panose="020B0502040204020203" pitchFamily="34" charset="0"/>
              <a:buChar char=" "/>
              <a:defRPr/>
            </a:lvl3pPr>
            <a:lvl4pPr marL="324000" indent="-228600">
              <a:buFont typeface="Segoe UI" panose="020B0502040204020203" pitchFamily="34" charset="0"/>
              <a:buChar char=" "/>
              <a:defRPr/>
            </a:lvl4pPr>
            <a:lvl5pPr marL="324000" indent="-228600">
              <a:buFont typeface="Segoe UI" panose="020B0502040204020203" pitchFamily="34" charset="0"/>
              <a:buChar char=" "/>
              <a:defRPr/>
            </a:lvl5pPr>
          </a:lstStyle>
          <a:p>
            <a:pPr lvl="0"/>
            <a:r>
              <a:rPr lang="en-US" dirty="0" err="1" smtClean="0"/>
              <a:t>Paragraphe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95274"/>
            <a:ext cx="11889564" cy="593860"/>
          </a:xfrm>
        </p:spPr>
        <p:txBody>
          <a:bodyPr lIns="32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74638" y="904974"/>
            <a:ext cx="11888787" cy="443365"/>
          </a:xfrm>
          <a:prstGeom prst="rect">
            <a:avLst/>
          </a:prstGeom>
        </p:spPr>
        <p:txBody>
          <a:bodyPr lIns="324000"/>
          <a:lstStyle>
            <a:lvl1pPr marL="0" indent="0">
              <a:buNone/>
              <a:defRPr sz="3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fr-FR" dirty="0" smtClean="0"/>
              <a:t>Sous titre</a:t>
            </a:r>
            <a:endParaRPr lang="fr-FR" dirty="0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400553" y="1552575"/>
            <a:ext cx="5727700" cy="4968875"/>
          </a:xfrm>
          <a:prstGeom prst="rect">
            <a:avLst/>
          </a:prstGeom>
          <a:solidFill>
            <a:srgbClr val="9B4F96"/>
          </a:solidFill>
        </p:spPr>
        <p:txBody>
          <a:bodyPr lIns="0"/>
          <a:lstStyle>
            <a:lvl1pPr marL="324000" indent="-324000">
              <a:buFont typeface="Segoe UI Light" panose="020B0502040204020203" pitchFamily="34" charset="0"/>
              <a:buChar char=" "/>
              <a:defRPr>
                <a:solidFill>
                  <a:schemeClr val="bg1"/>
                </a:solidFill>
              </a:defRPr>
            </a:lvl1pPr>
            <a:lvl2pPr marL="324000" indent="-2413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2pPr>
            <a:lvl3pPr marL="324000" indent="-2286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3pPr>
            <a:lvl4pPr marL="324000" indent="-2286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4pPr>
            <a:lvl5pPr marL="324000" indent="-228600">
              <a:buFont typeface="Segoe UI" panose="020B0502040204020203" pitchFamily="34" charset="0"/>
              <a:buChar char=" 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Paragraphe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grpSp>
        <p:nvGrpSpPr>
          <p:cNvPr id="15" name="Groupe 14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16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21" name="Rectangle 20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1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4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20" name="Image 1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  <p:sp>
        <p:nvSpPr>
          <p:cNvPr id="25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274639" y="6608466"/>
            <a:ext cx="5727574" cy="360000"/>
          </a:xfrm>
        </p:spPr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9481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é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5589" y="295274"/>
            <a:ext cx="11889564" cy="593860"/>
          </a:xfrm>
        </p:spPr>
        <p:txBody>
          <a:bodyPr lIns="144000" rIns="144000"/>
          <a:lstStyle>
            <a:lvl1pPr>
              <a:defRPr sz="4800"/>
            </a:lvl1pPr>
          </a:lstStyle>
          <a:p>
            <a:r>
              <a:rPr lang="en-US" dirty="0" err="1" smtClean="0"/>
              <a:t>Vidéo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" y="1913084"/>
            <a:ext cx="5001322" cy="281026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 userDrawn="1"/>
        </p:nvSpPr>
        <p:spPr bwMode="auto">
          <a:xfrm>
            <a:off x="4994101" y="1913084"/>
            <a:ext cx="1595026" cy="28083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fr-FR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reeform 25"/>
          <p:cNvSpPr>
            <a:spLocks noEditPoints="1"/>
          </p:cNvSpPr>
          <p:nvPr userDrawn="1"/>
        </p:nvSpPr>
        <p:spPr bwMode="black">
          <a:xfrm rot="10800000">
            <a:off x="5453340" y="3092405"/>
            <a:ext cx="692889" cy="692889"/>
          </a:xfrm>
          <a:custGeom>
            <a:avLst/>
            <a:gdLst>
              <a:gd name="T0" fmla="*/ 50 w 150"/>
              <a:gd name="T1" fmla="*/ 75 h 150"/>
              <a:gd name="T2" fmla="*/ 90 w 150"/>
              <a:gd name="T3" fmla="*/ 45 h 150"/>
              <a:gd name="T4" fmla="*/ 90 w 150"/>
              <a:gd name="T5" fmla="*/ 105 h 150"/>
              <a:gd name="T6" fmla="*/ 50 w 150"/>
              <a:gd name="T7" fmla="*/ 75 h 150"/>
              <a:gd name="T8" fmla="*/ 75 w 150"/>
              <a:gd name="T9" fmla="*/ 140 h 150"/>
              <a:gd name="T10" fmla="*/ 10 w 150"/>
              <a:gd name="T11" fmla="*/ 75 h 150"/>
              <a:gd name="T12" fmla="*/ 75 w 150"/>
              <a:gd name="T13" fmla="*/ 10 h 150"/>
              <a:gd name="T14" fmla="*/ 140 w 150"/>
              <a:gd name="T15" fmla="*/ 75 h 150"/>
              <a:gd name="T16" fmla="*/ 75 w 150"/>
              <a:gd name="T17" fmla="*/ 140 h 150"/>
              <a:gd name="T18" fmla="*/ 75 w 150"/>
              <a:gd name="T19" fmla="*/ 150 h 150"/>
              <a:gd name="T20" fmla="*/ 150 w 150"/>
              <a:gd name="T21" fmla="*/ 75 h 150"/>
              <a:gd name="T22" fmla="*/ 75 w 150"/>
              <a:gd name="T23" fmla="*/ 0 h 150"/>
              <a:gd name="T24" fmla="*/ 0 w 150"/>
              <a:gd name="T25" fmla="*/ 75 h 150"/>
              <a:gd name="T26" fmla="*/ 75 w 150"/>
              <a:gd name="T27" fmla="*/ 15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0" h="150">
                <a:moveTo>
                  <a:pt x="50" y="75"/>
                </a:moveTo>
                <a:cubicBezTo>
                  <a:pt x="90" y="45"/>
                  <a:pt x="90" y="45"/>
                  <a:pt x="90" y="45"/>
                </a:cubicBezTo>
                <a:cubicBezTo>
                  <a:pt x="90" y="105"/>
                  <a:pt x="90" y="105"/>
                  <a:pt x="90" y="105"/>
                </a:cubicBezTo>
                <a:lnTo>
                  <a:pt x="50" y="75"/>
                </a:lnTo>
                <a:close/>
                <a:moveTo>
                  <a:pt x="75" y="140"/>
                </a:moveTo>
                <a:cubicBezTo>
                  <a:pt x="39" y="140"/>
                  <a:pt x="10" y="111"/>
                  <a:pt x="10" y="75"/>
                </a:cubicBezTo>
                <a:cubicBezTo>
                  <a:pt x="10" y="39"/>
                  <a:pt x="39" y="10"/>
                  <a:pt x="75" y="10"/>
                </a:cubicBezTo>
                <a:cubicBezTo>
                  <a:pt x="111" y="10"/>
                  <a:pt x="140" y="39"/>
                  <a:pt x="140" y="75"/>
                </a:cubicBezTo>
                <a:cubicBezTo>
                  <a:pt x="140" y="111"/>
                  <a:pt x="111" y="140"/>
                  <a:pt x="75" y="140"/>
                </a:cubicBezTo>
                <a:moveTo>
                  <a:pt x="75" y="150"/>
                </a:moveTo>
                <a:cubicBezTo>
                  <a:pt x="116" y="150"/>
                  <a:pt x="150" y="116"/>
                  <a:pt x="150" y="75"/>
                </a:cubicBezTo>
                <a:cubicBezTo>
                  <a:pt x="150" y="34"/>
                  <a:pt x="116" y="0"/>
                  <a:pt x="75" y="0"/>
                </a:cubicBezTo>
                <a:cubicBezTo>
                  <a:pt x="34" y="0"/>
                  <a:pt x="0" y="34"/>
                  <a:pt x="0" y="75"/>
                </a:cubicBezTo>
                <a:cubicBezTo>
                  <a:pt x="0" y="116"/>
                  <a:pt x="34" y="150"/>
                  <a:pt x="75" y="15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18" name="Rectangle 17"/>
          <p:cNvSpPr/>
          <p:nvPr userDrawn="1"/>
        </p:nvSpPr>
        <p:spPr>
          <a:xfrm>
            <a:off x="6589127" y="1913085"/>
            <a:ext cx="5847348" cy="2808313"/>
          </a:xfrm>
          <a:prstGeom prst="rect">
            <a:avLst/>
          </a:prstGeom>
          <a:solidFill>
            <a:srgbClr val="9B4F9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154863" y="2417763"/>
            <a:ext cx="4679950" cy="155119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 smtClean="0"/>
              <a:t>Main Video Title</a:t>
            </a:r>
          </a:p>
          <a:p>
            <a:pPr lvl="1"/>
            <a:r>
              <a:rPr lang="en-US" dirty="0" err="1" smtClean="0"/>
              <a:t>SubTitle</a:t>
            </a:r>
            <a:endParaRPr lang="en-US" dirty="0" smtClean="0"/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21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23" name="Rectangle 22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26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22" name="Imag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  <p:sp>
        <p:nvSpPr>
          <p:cNvPr id="27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274639" y="6608466"/>
            <a:ext cx="5727574" cy="360000"/>
          </a:xfrm>
        </p:spPr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62986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9353" y="295274"/>
            <a:ext cx="11889564" cy="593860"/>
          </a:xfrm>
        </p:spPr>
        <p:txBody>
          <a:bodyPr lIns="144000" rIns="144000"/>
          <a:lstStyle>
            <a:lvl1pPr>
              <a:defRPr sz="4800"/>
            </a:lvl1pPr>
          </a:lstStyle>
          <a:p>
            <a:r>
              <a:rPr lang="en-US" dirty="0" err="1" smtClean="0"/>
              <a:t>Titre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535453"/>
            <a:ext cx="353681" cy="353681"/>
          </a:xfrm>
          <a:prstGeom prst="rect">
            <a:avLst/>
          </a:prstGeom>
          <a:solidFill>
            <a:srgbClr val="F47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1" name="Groupe 10"/>
          <p:cNvGrpSpPr/>
          <p:nvPr userDrawn="1"/>
        </p:nvGrpSpPr>
        <p:grpSpPr>
          <a:xfrm>
            <a:off x="6152588" y="6634306"/>
            <a:ext cx="6283887" cy="360219"/>
            <a:chOff x="6152588" y="6634306"/>
            <a:chExt cx="6283887" cy="360219"/>
          </a:xfrm>
        </p:grpSpPr>
        <p:grpSp>
          <p:nvGrpSpPr>
            <p:cNvPr id="13" name="Group 11"/>
            <p:cNvGrpSpPr/>
            <p:nvPr userDrawn="1"/>
          </p:nvGrpSpPr>
          <p:grpSpPr>
            <a:xfrm>
              <a:off x="6152588" y="6634306"/>
              <a:ext cx="6283887" cy="360219"/>
              <a:chOff x="6152588" y="6634306"/>
              <a:chExt cx="6283887" cy="360219"/>
            </a:xfrm>
          </p:grpSpPr>
          <p:sp>
            <p:nvSpPr>
              <p:cNvPr id="16" name="Rectangle 15"/>
              <p:cNvSpPr/>
              <p:nvPr userDrawn="1"/>
            </p:nvSpPr>
            <p:spPr>
              <a:xfrm>
                <a:off x="6589127" y="6634306"/>
                <a:ext cx="5847348" cy="360219"/>
              </a:xfrm>
              <a:prstGeom prst="rect">
                <a:avLst/>
              </a:prstGeom>
              <a:solidFill>
                <a:srgbClr val="EC0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/>
              <p:cNvSpPr/>
              <p:nvPr userDrawn="1"/>
            </p:nvSpPr>
            <p:spPr>
              <a:xfrm>
                <a:off x="6152588" y="6640844"/>
                <a:ext cx="353681" cy="353681"/>
              </a:xfrm>
              <a:prstGeom prst="rect">
                <a:avLst/>
              </a:prstGeom>
              <a:solidFill>
                <a:srgbClr val="F472D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ZoneTexte 10"/>
              <p:cNvSpPr txBox="1"/>
              <p:nvPr userDrawn="1"/>
            </p:nvSpPr>
            <p:spPr>
              <a:xfrm>
                <a:off x="10250685" y="6665614"/>
                <a:ext cx="1674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tech.days</a:t>
                </a:r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 tour 2015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  <p:sp>
            <p:nvSpPr>
              <p:cNvPr id="19" name="ZoneTexte 11"/>
              <p:cNvSpPr txBox="1"/>
              <p:nvPr userDrawn="1"/>
            </p:nvSpPr>
            <p:spPr>
              <a:xfrm>
                <a:off x="6650285" y="6652969"/>
                <a:ext cx="1159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400" dirty="0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#</a:t>
                </a:r>
                <a:r>
                  <a:rPr lang="fr-FR" sz="1400" dirty="0" err="1" smtClean="0">
                    <a:solidFill>
                      <a:schemeClr val="bg1"/>
                    </a:solidFill>
                    <a:latin typeface="Segoe Pro Display Light" panose="020B0302040504020203" pitchFamily="34" charset="0"/>
                  </a:rPr>
                  <a:t>mstechdays</a:t>
                </a:r>
                <a:endParaRPr lang="fr-FR" sz="1400" dirty="0">
                  <a:solidFill>
                    <a:schemeClr val="bg1"/>
                  </a:solidFill>
                  <a:latin typeface="Segoe Pro Display Light" panose="020B0302040504020203" pitchFamily="34" charset="0"/>
                </a:endParaRPr>
              </a:p>
            </p:txBody>
          </p:sp>
        </p:grpSp>
        <p:pic>
          <p:nvPicPr>
            <p:cNvPr id="15" name="Image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8877" y="6722168"/>
              <a:ext cx="199456" cy="207681"/>
            </a:xfrm>
            <a:prstGeom prst="rect">
              <a:avLst/>
            </a:prstGeom>
          </p:spPr>
        </p:pic>
      </p:grpSp>
      <p:sp>
        <p:nvSpPr>
          <p:cNvPr id="12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274639" y="6608466"/>
            <a:ext cx="5727574" cy="360000"/>
          </a:xfrm>
        </p:spPr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8941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31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75600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461109" y="3177506"/>
            <a:ext cx="6995160" cy="894134"/>
          </a:xfrm>
          <a:prstGeom prst="rect">
            <a:avLst/>
          </a:prstGeom>
        </p:spPr>
      </p:pic>
      <p:sp>
        <p:nvSpPr>
          <p:cNvPr id="29" name="Footer Placeholder 28"/>
          <p:cNvSpPr>
            <a:spLocks noGrp="1"/>
          </p:cNvSpPr>
          <p:nvPr>
            <p:ph type="ftr" sz="quarter" idx="3"/>
          </p:nvPr>
        </p:nvSpPr>
        <p:spPr>
          <a:xfrm>
            <a:off x="274639" y="6608466"/>
            <a:ext cx="5727574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32742" rtl="0" eaLnBrk="1" latinLnBrk="0" hangingPunct="1">
              <a:defRPr lang="fr-FR" sz="1400" kern="1200" dirty="0">
                <a:solidFill>
                  <a:srgbClr val="EC008C"/>
                </a:solidFill>
                <a:latin typeface="Segoe Pro Display Light" panose="020B0302040504020203" pitchFamily="34" charset="0"/>
                <a:ea typeface="+mn-ea"/>
                <a:cs typeface="+mn-cs"/>
              </a:defRPr>
            </a:lvl1pPr>
          </a:lstStyle>
          <a:p>
            <a:r>
              <a:rPr lang="fr-FR" smtClean="0"/>
              <a:t>Titre session pied de page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5" r:id="rId1"/>
    <p:sldLayoutId id="2147484137" r:id="rId2"/>
    <p:sldLayoutId id="2147484136" r:id="rId3"/>
    <p:sldLayoutId id="2147484152" r:id="rId4"/>
    <p:sldLayoutId id="2147484154" r:id="rId5"/>
    <p:sldLayoutId id="2147484147" r:id="rId6"/>
    <p:sldLayoutId id="2147484149" r:id="rId7"/>
    <p:sldLayoutId id="2147484150" r:id="rId8"/>
    <p:sldLayoutId id="2147484132" r:id="rId9"/>
    <p:sldLayoutId id="2147484139" r:id="rId10"/>
  </p:sldLayoutIdLst>
  <p:transition>
    <p:fade/>
  </p:transition>
  <p:timing>
    <p:tnLst>
      <p:par>
        <p:cTn id="1" dur="indefinite" restart="never" nodeType="tmRoot"/>
      </p:par>
    </p:tnLst>
  </p:timing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&amp;sa=X&amp;ei=XnhvVZXRK8mvU-vOgsgB&amp;ved=0CAkQ8wc4Hw&amp;usg=AFQjCNG0pKtdWYzifqaw-zlysOfNT43A1w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Analyzers" TargetMode="External"/><Relationship Id="rId7" Type="http://schemas.openxmlformats.org/officeDocument/2006/relationships/hyperlink" Target="http://www.informit.com/articles/article.aspx?p=2301258&amp;seqNum=2" TargetMode="External"/><Relationship Id="rId2" Type="http://schemas.openxmlformats.org/officeDocument/2006/relationships/hyperlink" Target="https://github.com/dotnet/roslyn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blog.thomaslebrun.net/2014/11/roslyn-implement-the-use-var-feature-using-a-visual-studios-extension" TargetMode="External"/><Relationship Id="rId5" Type="http://schemas.openxmlformats.org/officeDocument/2006/relationships/hyperlink" Target="https://ovaismehboob.wordpress.com/2014/09/29/writing-diagnostic-with-code-fix-using-roslyn-net-compiler-platform/" TargetMode="External"/><Relationship Id="rId4" Type="http://schemas.openxmlformats.org/officeDocument/2006/relationships/hyperlink" Target="https://www.nuget.org/packages/RoslynTester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&amp;sa=X&amp;ei=a4NvVcKYHIz5UMbOgsgE&amp;ved=0CAkQ8wc&amp;usg=AFQjCNGQRUDJ57oi7tPZ8yj3pIF7ftd7RA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&amp;sa=X&amp;ei=vYNvVY_VAsj1UrGygNAB&amp;ved=0CAkQ8wc&amp;usg=AFQjCNHblKLu-jzYeuH96zzPL2siZNFY2w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3494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Sous forme de tableau de bord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pic>
        <p:nvPicPr>
          <p:cNvPr id="6" name="Picture 2" descr="http://www.ndepend.com/Res/NDependBig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749" y="1041133"/>
            <a:ext cx="8640960" cy="562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s://s3.amazonaws.com/uploads.uservoice.com/logo/design_setting/208833/original/UserVoiceLogo.png?13813280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57" y="1127843"/>
            <a:ext cx="31623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google.fr/url?source=imglanding&amp;ct=img&amp;q=http://upload.wikimedia.org/wikipedia/commons/e/e6/Sonarqube-48x200.png&amp;sa=X&amp;ei=-SVuVYXQCon0UKOmgZgL&amp;ved=0CAkQ8wc&amp;usg=AFQjCNHgoZnbwOqzbhxO5UY-KnKXAy97e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565" y="3482692"/>
            <a:ext cx="3089004" cy="74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437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Analyse statique de code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Analyse des binaires</a:t>
            </a:r>
          </a:p>
          <a:p>
            <a:endParaRPr lang="fr-FR" dirty="0" smtClean="0"/>
          </a:p>
          <a:p>
            <a:r>
              <a:rPr lang="fr-FR" dirty="0" smtClean="0"/>
              <a:t>Analyse </a:t>
            </a:r>
            <a:r>
              <a:rPr lang="fr-FR" dirty="0" smtClean="0"/>
              <a:t>du code source</a:t>
            </a:r>
            <a:endParaRPr lang="fr-FR" dirty="0"/>
          </a:p>
        </p:txBody>
      </p:sp>
      <p:pic>
        <p:nvPicPr>
          <p:cNvPr id="6" name="Picture 10" descr="http://vkreynin.files.wordpress.com/2009/05/fxc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12" y="4145334"/>
            <a:ext cx="1591377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http://blog.jetbrains.com/wp-content/uploads/2013/07/ReSharpe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863" y="4361358"/>
            <a:ext cx="1657350" cy="126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StyleC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25" y="4721398"/>
            <a:ext cx="673224" cy="673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85" y="1265014"/>
            <a:ext cx="5439535" cy="2800741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357" y="4145334"/>
            <a:ext cx="3365376" cy="247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082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Popularité de l’analyse statique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fr-FR" sz="7200" dirty="0" smtClean="0"/>
          </a:p>
          <a:p>
            <a:pPr algn="ctr"/>
            <a:r>
              <a:rPr lang="fr-FR" sz="7200" dirty="0" smtClean="0"/>
              <a:t>Qui l’utilise ?</a:t>
            </a:r>
          </a:p>
        </p:txBody>
      </p:sp>
    </p:spTree>
    <p:extLst>
      <p:ext uri="{BB962C8B-B14F-4D97-AF65-F5344CB8AC3E}">
        <p14:creationId xmlns:p14="http://schemas.microsoft.com/office/powerpoint/2010/main" val="1688141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Popularité de l’analyse statique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3581" y="1554261"/>
            <a:ext cx="12025336" cy="4895329"/>
          </a:xfrm>
        </p:spPr>
        <p:txBody>
          <a:bodyPr/>
          <a:lstStyle/>
          <a:p>
            <a:endParaRPr lang="fr-FR" sz="7200" dirty="0" smtClean="0"/>
          </a:p>
          <a:p>
            <a:r>
              <a:rPr lang="fr-FR" sz="7200" dirty="0" smtClean="0"/>
              <a:t>Qui crée ses propres règles ?</a:t>
            </a:r>
          </a:p>
          <a:p>
            <a:endParaRPr lang="fr-FR" sz="7200" dirty="0"/>
          </a:p>
        </p:txBody>
      </p:sp>
    </p:spTree>
    <p:extLst>
      <p:ext uri="{BB962C8B-B14F-4D97-AF65-F5344CB8AC3E}">
        <p14:creationId xmlns:p14="http://schemas.microsoft.com/office/powerpoint/2010/main" val="2872100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459" y="-31131"/>
            <a:ext cx="12482934" cy="70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37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81" y="1337022"/>
            <a:ext cx="11533104" cy="525658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« .NET Compiler Platform » alias </a:t>
            </a:r>
            <a:r>
              <a:rPr lang="fr-FR" dirty="0" err="1" smtClean="0"/>
              <a:t>Roslyn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Changement majeur</a:t>
            </a:r>
            <a:endParaRPr lang="fr-FR" dirty="0"/>
          </a:p>
          <a:p>
            <a:pPr marL="100700" lvl="1" indent="0">
              <a:buNone/>
            </a:pPr>
            <a:r>
              <a:rPr lang="fr-FR" dirty="0" smtClean="0"/>
              <a:t>	Réécriture </a:t>
            </a:r>
            <a:r>
              <a:rPr lang="fr-FR" dirty="0"/>
              <a:t>complète du compilateur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									Un </a:t>
            </a:r>
            <a:r>
              <a:rPr lang="fr-FR" dirty="0" err="1" smtClean="0"/>
              <a:t>vaporware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5549" y="2627474"/>
            <a:ext cx="701731" cy="1301836"/>
          </a:xfrm>
          <a:prstGeom prst="rect">
            <a:avLst/>
          </a:prstGeom>
          <a:noFill/>
        </p:spPr>
        <p:txBody>
          <a:bodyPr vert="vert270"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 b="1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Roslyn</a:t>
            </a:r>
            <a:endParaRPr lang="fr-FR" sz="2400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97557" y="4433365"/>
            <a:ext cx="701731" cy="2561159"/>
          </a:xfrm>
          <a:prstGeom prst="rect">
            <a:avLst/>
          </a:prstGeom>
          <a:noFill/>
        </p:spPr>
        <p:txBody>
          <a:bodyPr vert="vert270"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2400" b="1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Compilateur C#</a:t>
            </a:r>
            <a:endParaRPr lang="fr-FR" sz="2400" b="1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629605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Eléments d’un langage de programmation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Symboles</a:t>
            </a:r>
          </a:p>
          <a:p>
            <a:pPr marL="100700" lvl="1" indent="0">
              <a:buNone/>
            </a:pPr>
            <a:r>
              <a:rPr lang="fr-FR" dirty="0" smtClean="0"/>
              <a:t>	« Mots clés » (type, méthode, propriété, champ, 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Vocabulaire</a:t>
            </a:r>
          </a:p>
          <a:p>
            <a:pPr marL="100700" lvl="1" indent="0">
              <a:buNone/>
            </a:pPr>
            <a:r>
              <a:rPr lang="fr-FR" dirty="0" smtClean="0"/>
              <a:t>	Instructions construites à partir de symboles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Syntaxe</a:t>
            </a:r>
          </a:p>
          <a:p>
            <a:pPr marL="100700" lvl="1" indent="0">
              <a:buNone/>
            </a:pPr>
            <a:r>
              <a:rPr lang="fr-FR" dirty="0" smtClean="0"/>
              <a:t>	Respect de la grammaire (= forme)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Sémantique</a:t>
            </a:r>
          </a:p>
          <a:p>
            <a:pPr marL="100700" lvl="1" indent="0">
              <a:buNone/>
            </a:pPr>
            <a:r>
              <a:rPr lang="fr-FR" dirty="0" smtClean="0"/>
              <a:t>	Sens des instructions (= fond)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1439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méta-programmation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43060" y="1554261"/>
            <a:ext cx="11807825" cy="4895329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5600" dirty="0" smtClean="0"/>
              <a:t>« Ecriture </a:t>
            </a:r>
            <a:r>
              <a:rPr lang="fr-FR" sz="5600" dirty="0"/>
              <a:t>de programmes qui manipulent des données décrivant elles-mêmes des programmes</a:t>
            </a:r>
            <a:r>
              <a:rPr lang="fr-FR" sz="5600" dirty="0" smtClean="0"/>
              <a:t>. »</a:t>
            </a:r>
          </a:p>
          <a:p>
            <a:endParaRPr lang="fr-FR" dirty="0"/>
          </a:p>
          <a:p>
            <a:pPr algn="r"/>
            <a:r>
              <a:rPr lang="fr-FR" i="1" dirty="0" smtClean="0"/>
              <a:t>Définition de Wikipedia.fr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93038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méta-programmation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2 utilisations principales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3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 smtClean="0"/>
              <a:t>Génération de code</a:t>
            </a:r>
          </a:p>
          <a:p>
            <a:pPr>
              <a:buFont typeface="Arial" panose="020B0604020202020204" pitchFamily="34" charset="0"/>
              <a:buChar char="•"/>
            </a:pPr>
            <a:endParaRPr lang="fr-F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 smtClean="0"/>
              <a:t>Analyse de code</a:t>
            </a:r>
          </a:p>
          <a:p>
            <a:pPr lvl="1"/>
            <a:r>
              <a:rPr lang="fr-FR" dirty="0" smtClean="0"/>
              <a:t>Accès à </a:t>
            </a:r>
            <a:r>
              <a:rPr lang="fr-FR" dirty="0"/>
              <a:t>l'arbre syntaxique </a:t>
            </a:r>
            <a:r>
              <a:rPr lang="fr-FR" dirty="0" smtClean="0"/>
              <a:t>du code via </a:t>
            </a:r>
            <a:r>
              <a:rPr lang="fr-FR" dirty="0"/>
              <a:t>une </a:t>
            </a:r>
            <a:r>
              <a:rPr lang="fr-FR" dirty="0" smtClean="0"/>
              <a:t>API</a:t>
            </a:r>
          </a:p>
          <a:p>
            <a:pPr lvl="1"/>
            <a:r>
              <a:rPr lang="fr-FR" dirty="0" smtClean="0"/>
              <a:t>Reconnaissance </a:t>
            </a:r>
            <a:r>
              <a:rPr lang="fr-FR" dirty="0"/>
              <a:t>de </a:t>
            </a:r>
            <a:r>
              <a:rPr lang="fr-FR" dirty="0" smtClean="0"/>
              <a:t>motifs dans le code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44113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43" y="-31130"/>
            <a:ext cx="12462818" cy="702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374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Christophe HERAL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@</a:t>
            </a:r>
            <a:r>
              <a:rPr lang="fr-FR" dirty="0" err="1" smtClean="0"/>
              <a:t>ChrisHeral</a:t>
            </a:r>
            <a:endParaRPr lang="fr-FR" dirty="0" smtClean="0"/>
          </a:p>
          <a:p>
            <a:r>
              <a:rPr lang="fr-FR" dirty="0" smtClean="0"/>
              <a:t>cheral@neotech-solutions.fr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20274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fonctionnalités de </a:t>
            </a:r>
            <a:r>
              <a:rPr lang="fr-FR" dirty="0" err="1" smtClean="0"/>
              <a:t>Roslyn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Fonctionnalités de Visual Studio 2015</a:t>
            </a:r>
          </a:p>
          <a:p>
            <a:pPr marL="100700" lvl="1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Intellisense</a:t>
            </a:r>
            <a:endParaRPr lang="fr-FR" dirty="0" smtClean="0"/>
          </a:p>
          <a:p>
            <a:pPr marL="100700" lvl="1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Refactorisation</a:t>
            </a:r>
            <a:endParaRPr lang="fr-FR" dirty="0" smtClean="0"/>
          </a:p>
          <a:p>
            <a:pPr marL="100700" lvl="1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Debug</a:t>
            </a:r>
            <a:endParaRPr lang="fr-FR" dirty="0" smtClean="0"/>
          </a:p>
          <a:p>
            <a:pPr marL="100700" lvl="1" indent="0">
              <a:buNone/>
            </a:pPr>
            <a:r>
              <a:rPr lang="fr-FR" dirty="0" smtClean="0"/>
              <a:t>	Code </a:t>
            </a:r>
            <a:r>
              <a:rPr lang="fr-FR" dirty="0"/>
              <a:t>Lens</a:t>
            </a:r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Compilateur « boîte blanche »</a:t>
            </a:r>
          </a:p>
          <a:p>
            <a:pPr marL="100700" lvl="1" indent="0">
              <a:buNone/>
            </a:pPr>
            <a:r>
              <a:rPr lang="fr-FR" dirty="0" smtClean="0"/>
              <a:t>	Accès </a:t>
            </a:r>
            <a:r>
              <a:rPr lang="fr-FR" dirty="0"/>
              <a:t>aux infos du compilateur </a:t>
            </a:r>
            <a:endParaRPr lang="fr-FR" dirty="0" smtClean="0"/>
          </a:p>
          <a:p>
            <a:pPr marL="100700" lvl="1" indent="0">
              <a:buNone/>
            </a:pPr>
            <a:r>
              <a:rPr lang="fr-FR" dirty="0"/>
              <a:t>	</a:t>
            </a:r>
            <a:r>
              <a:rPr lang="fr-FR" dirty="0" smtClean="0"/>
              <a:t>Développer </a:t>
            </a:r>
            <a:r>
              <a:rPr lang="fr-FR" dirty="0"/>
              <a:t>ses propres règles de qualité de code</a:t>
            </a:r>
          </a:p>
          <a:p>
            <a:pPr lvl="1"/>
            <a:endParaRPr lang="fr-FR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501" y="2345134"/>
            <a:ext cx="337463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692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API de </a:t>
            </a:r>
            <a:r>
              <a:rPr lang="fr-FR" dirty="0" err="1" smtClean="0"/>
              <a:t>Roslyn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6231631" cy="4895329"/>
          </a:xfrm>
        </p:spPr>
        <p:txBody>
          <a:bodyPr/>
          <a:lstStyle/>
          <a:p>
            <a:r>
              <a:rPr lang="fr-FR" dirty="0" smtClean="0"/>
              <a:t>Accès à l’arbre syntaxique</a:t>
            </a:r>
          </a:p>
          <a:p>
            <a:pPr lvl="1"/>
            <a:r>
              <a:rPr lang="fr-FR" dirty="0" smtClean="0"/>
              <a:t>En lecture pour effectuer l’analyse</a:t>
            </a:r>
          </a:p>
          <a:p>
            <a:pPr lvl="1"/>
            <a:r>
              <a:rPr lang="fr-FR" dirty="0" smtClean="0"/>
              <a:t>En modification pour effectuer des </a:t>
            </a:r>
            <a:r>
              <a:rPr lang="fr-FR" dirty="0" err="1" smtClean="0"/>
              <a:t>refactorings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Fidèle au code source</a:t>
            </a:r>
          </a:p>
          <a:p>
            <a:endParaRPr lang="fr-FR" dirty="0" smtClean="0"/>
          </a:p>
          <a:p>
            <a:r>
              <a:rPr lang="fr-FR" dirty="0" smtClean="0"/>
              <a:t>En liaison avec celui-ci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69" y="2220739"/>
            <a:ext cx="5763430" cy="3724795"/>
          </a:xfrm>
          <a:prstGeom prst="rect">
            <a:avLst/>
          </a:prstGeom>
        </p:spPr>
      </p:pic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7043390" y="1193006"/>
            <a:ext cx="4935487" cy="1080120"/>
          </a:xfrm>
        </p:spPr>
        <p:txBody>
          <a:bodyPr/>
          <a:lstStyle/>
          <a:p>
            <a:r>
              <a:rPr lang="fr-FR" sz="3200" dirty="0" smtClean="0"/>
              <a:t>Accès </a:t>
            </a:r>
            <a:r>
              <a:rPr lang="fr-FR" sz="3200" dirty="0" smtClean="0"/>
              <a:t>depuis le menu « </a:t>
            </a:r>
            <a:r>
              <a:rPr lang="fr-FR" sz="3200" dirty="0" err="1" smtClean="0"/>
              <a:t>Others</a:t>
            </a:r>
            <a:r>
              <a:rPr lang="fr-FR" sz="3200" dirty="0" smtClean="0"/>
              <a:t> Windows »</a:t>
            </a:r>
            <a:endParaRPr lang="fr-FR" sz="3200" dirty="0" smtClean="0"/>
          </a:p>
        </p:txBody>
      </p:sp>
    </p:spTree>
    <p:extLst>
      <p:ext uri="{BB962C8B-B14F-4D97-AF65-F5344CB8AC3E}">
        <p14:creationId xmlns:p14="http://schemas.microsoft.com/office/powerpoint/2010/main" val="23980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Créer un diagnostic / code </a:t>
            </a:r>
            <a:r>
              <a:rPr lang="fr-FR" dirty="0" err="1" smtClean="0"/>
              <a:t>fix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41574" y="1207789"/>
            <a:ext cx="5400599" cy="777305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Faire </a:t>
            </a:r>
            <a:r>
              <a:rPr lang="fr-FR" dirty="0" smtClean="0"/>
              <a:t>un </a:t>
            </a:r>
            <a:r>
              <a:rPr lang="fr-FR" dirty="0" smtClean="0"/>
              <a:t>diagnostic</a:t>
            </a:r>
            <a:endParaRPr lang="fr-FR" dirty="0" smtClean="0"/>
          </a:p>
          <a:p>
            <a:pPr marL="100700" lvl="1" indent="0" algn="ctr">
              <a:buNone/>
            </a:pPr>
            <a:r>
              <a:rPr lang="fr-FR" dirty="0" smtClean="0"/>
              <a:t>	</a:t>
            </a:r>
            <a:endParaRPr lang="fr-FR" dirty="0"/>
          </a:p>
        </p:txBody>
      </p:sp>
      <p:pic>
        <p:nvPicPr>
          <p:cNvPr id="4098" name="Picture 2" descr="F:\Roslyn\Captur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693" y="2482872"/>
            <a:ext cx="2950394" cy="375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F:\Roslyn\Captur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357" y="2473452"/>
            <a:ext cx="3056756" cy="376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6074221" y="1193006"/>
            <a:ext cx="6263209" cy="673595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Proposer </a:t>
            </a:r>
            <a:r>
              <a:rPr lang="fr-FR" dirty="0" smtClean="0"/>
              <a:t>un Code </a:t>
            </a:r>
            <a:r>
              <a:rPr lang="fr-FR" dirty="0" err="1" smtClean="0"/>
              <a:t>Fix</a:t>
            </a:r>
            <a:endParaRPr lang="fr-FR" dirty="0"/>
          </a:p>
        </p:txBody>
      </p:sp>
      <p:cxnSp>
        <p:nvCxnSpPr>
          <p:cNvPr id="6" name="Connecteur droit 5"/>
          <p:cNvCxnSpPr/>
          <p:nvPr/>
        </p:nvCxnSpPr>
        <p:spPr>
          <a:xfrm>
            <a:off x="5930205" y="1193006"/>
            <a:ext cx="0" cy="532859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405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Enrichir simplement son IDE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481038"/>
            <a:ext cx="11807825" cy="4895329"/>
          </a:xfrm>
        </p:spPr>
        <p:txBody>
          <a:bodyPr/>
          <a:lstStyle/>
          <a:p>
            <a:pPr marL="101600" indent="0">
              <a:buNone/>
            </a:pPr>
            <a:r>
              <a:rPr lang="fr-FR" dirty="0" smtClean="0"/>
              <a:t>Choix du </a:t>
            </a:r>
            <a:r>
              <a:rPr lang="fr-FR" dirty="0" err="1" smtClean="0"/>
              <a:t>template</a:t>
            </a:r>
            <a:r>
              <a:rPr lang="fr-FR" dirty="0" smtClean="0"/>
              <a:t> « Diagnostic </a:t>
            </a:r>
            <a:r>
              <a:rPr lang="fr-FR" dirty="0" err="1" smtClean="0"/>
              <a:t>with</a:t>
            </a:r>
            <a:r>
              <a:rPr lang="fr-FR" dirty="0" smtClean="0"/>
              <a:t> Code </a:t>
            </a:r>
            <a:r>
              <a:rPr lang="fr-FR" dirty="0" err="1" smtClean="0"/>
              <a:t>Fix</a:t>
            </a:r>
            <a:r>
              <a:rPr lang="fr-FR" dirty="0" smtClean="0"/>
              <a:t> »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Distribution </a:t>
            </a:r>
            <a:r>
              <a:rPr lang="fr-FR" dirty="0"/>
              <a:t>sous 2 formes</a:t>
            </a:r>
          </a:p>
          <a:p>
            <a:pPr marL="0" lvl="1" indent="0">
              <a:buNone/>
            </a:pPr>
            <a:r>
              <a:rPr lang="fr-FR" dirty="0"/>
              <a:t>	Package </a:t>
            </a:r>
            <a:r>
              <a:rPr lang="fr-FR" dirty="0" err="1"/>
              <a:t>NuGet</a:t>
            </a:r>
            <a:endParaRPr lang="fr-FR" dirty="0"/>
          </a:p>
          <a:p>
            <a:pPr marL="0" lvl="1" indent="0">
              <a:buNone/>
            </a:pPr>
            <a:r>
              <a:rPr lang="fr-FR" dirty="0"/>
              <a:t>	Extension Visual </a:t>
            </a:r>
            <a:r>
              <a:rPr lang="fr-FR" dirty="0" smtClean="0"/>
              <a:t>Studio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45" y="2334815"/>
            <a:ext cx="6477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582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338237"/>
            <a:ext cx="11807825" cy="4895329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Implémentation d’une règle </a:t>
            </a:r>
            <a:r>
              <a:rPr lang="fr-FR" dirty="0" err="1" smtClean="0"/>
              <a:t>StyleCop</a:t>
            </a:r>
            <a:endParaRPr lang="fr-FR" dirty="0" smtClean="0"/>
          </a:p>
          <a:p>
            <a:pPr marL="0" indent="0">
              <a:buNone/>
            </a:pPr>
            <a:r>
              <a:rPr lang="fr-FR" sz="2800" dirty="0" smtClean="0">
                <a:solidFill>
                  <a:schemeClr val="tx1"/>
                </a:solidFill>
              </a:rPr>
              <a:t>SA1028 - </a:t>
            </a:r>
            <a:r>
              <a:rPr lang="fr-FR" sz="2800" dirty="0" err="1" smtClean="0">
                <a:solidFill>
                  <a:schemeClr val="tx1"/>
                </a:solidFill>
              </a:rPr>
              <a:t>CodeMustNotContainTrailingWhitespace</a:t>
            </a:r>
            <a:endParaRPr lang="fr-FR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800" dirty="0" smtClean="0">
                <a:solidFill>
                  <a:schemeClr val="tx1"/>
                </a:solidFill>
              </a:rPr>
              <a:t>Une ligne de code ne doit pas terminer par un espace ou une tabulation.</a:t>
            </a:r>
          </a:p>
          <a:p>
            <a:pPr marL="0" indent="0">
              <a:buNone/>
            </a:pPr>
            <a:endParaRPr lang="fr-FR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fr-FR" sz="2800" dirty="0" smtClean="0">
                <a:solidFill>
                  <a:schemeClr val="tx1"/>
                </a:solidFill>
              </a:rPr>
              <a:t>Cas de tests :</a:t>
            </a:r>
          </a:p>
          <a:p>
            <a:pPr>
              <a:buFontTx/>
              <a:buChar char="-"/>
            </a:pPr>
            <a:r>
              <a:rPr lang="fr-FR" sz="2800" dirty="0" smtClean="0">
                <a:solidFill>
                  <a:schemeClr val="tx1"/>
                </a:solidFill>
              </a:rPr>
              <a:t>Code vide</a:t>
            </a:r>
          </a:p>
          <a:p>
            <a:pPr>
              <a:buFontTx/>
              <a:buChar char="-"/>
            </a:pPr>
            <a:r>
              <a:rPr lang="fr-FR" sz="2800" dirty="0" smtClean="0">
                <a:solidFill>
                  <a:schemeClr val="tx1"/>
                </a:solidFill>
              </a:rPr>
              <a:t>Espace après un appel de méthode</a:t>
            </a:r>
          </a:p>
          <a:p>
            <a:pPr>
              <a:buFontTx/>
              <a:buChar char="-"/>
            </a:pPr>
            <a:r>
              <a:rPr lang="fr-FR" sz="2800" dirty="0" smtClean="0">
                <a:solidFill>
                  <a:schemeClr val="tx1"/>
                </a:solidFill>
              </a:rPr>
              <a:t>Espace après une déclaration de variable</a:t>
            </a:r>
          </a:p>
          <a:p>
            <a:pPr>
              <a:buFontTx/>
              <a:buChar char="-"/>
            </a:pPr>
            <a:r>
              <a:rPr lang="fr-FR" sz="2800" dirty="0" smtClean="0">
                <a:solidFill>
                  <a:schemeClr val="tx1"/>
                </a:solidFill>
              </a:rPr>
              <a:t>Espace après un commentaire mono-ligne</a:t>
            </a:r>
          </a:p>
          <a:p>
            <a:pPr>
              <a:buFontTx/>
              <a:buChar char="-"/>
            </a:pPr>
            <a:r>
              <a:rPr lang="fr-FR" sz="2800" dirty="0" smtClean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7802413" y="4001319"/>
            <a:ext cx="3816424" cy="1944215"/>
          </a:xfrm>
          <a:solidFill>
            <a:schemeClr val="accent5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fr-FR" sz="2800" b="1" u="sng" dirty="0" smtClean="0"/>
              <a:t>Code </a:t>
            </a:r>
            <a:r>
              <a:rPr lang="fr-FR" sz="2800" b="1" u="sng" dirty="0" err="1" smtClean="0"/>
              <a:t>Fix</a:t>
            </a:r>
            <a:endParaRPr lang="fr-FR" sz="2800" b="1" u="sng" dirty="0" smtClean="0"/>
          </a:p>
          <a:p>
            <a:pPr marL="0" indent="0" algn="ctr">
              <a:buNone/>
            </a:pPr>
            <a:r>
              <a:rPr lang="fr-FR" sz="2800" dirty="0" smtClean="0">
                <a:solidFill>
                  <a:schemeClr val="tx1"/>
                </a:solidFill>
              </a:rPr>
              <a:t>Suppression des caractères d’espacement superflus en fin de ligne.</a:t>
            </a:r>
          </a:p>
        </p:txBody>
      </p:sp>
    </p:spTree>
    <p:extLst>
      <p:ext uri="{BB962C8B-B14F-4D97-AF65-F5344CB8AC3E}">
        <p14:creationId xmlns:p14="http://schemas.microsoft.com/office/powerpoint/2010/main" val="1401377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</a:t>
            </a:r>
            <a:r>
              <a:rPr lang="fr-FR" dirty="0" err="1"/>
              <a:t>Roslyn</a:t>
            </a:r>
            <a:r>
              <a:rPr lang="fr-FR" dirty="0"/>
              <a:t> pour analyser le code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6650285" y="2522132"/>
            <a:ext cx="5786190" cy="1551194"/>
          </a:xfrm>
        </p:spPr>
        <p:txBody>
          <a:bodyPr/>
          <a:lstStyle/>
          <a:p>
            <a:pPr algn="ctr"/>
            <a:r>
              <a:rPr lang="fr-FR" dirty="0" smtClean="0"/>
              <a:t>Démo : </a:t>
            </a:r>
          </a:p>
          <a:p>
            <a:pPr algn="ctr"/>
            <a:r>
              <a:rPr lang="fr-FR" dirty="0" err="1" smtClean="0"/>
              <a:t>DiagnosticAnalyzer</a:t>
            </a:r>
            <a:r>
              <a:rPr lang="fr-FR" dirty="0"/>
              <a:t> </a:t>
            </a:r>
            <a:r>
              <a:rPr lang="fr-FR" dirty="0" smtClean="0"/>
              <a:t>SA1028</a:t>
            </a:r>
            <a:endParaRPr lang="fr-FR" sz="3200" dirty="0" smtClean="0"/>
          </a:p>
        </p:txBody>
      </p:sp>
    </p:spTree>
    <p:extLst>
      <p:ext uri="{BB962C8B-B14F-4D97-AF65-F5344CB8AC3E}">
        <p14:creationId xmlns:p14="http://schemas.microsoft.com/office/powerpoint/2010/main" val="3973854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</a:t>
            </a:r>
            <a:r>
              <a:rPr lang="fr-FR" dirty="0" err="1"/>
              <a:t>Roslyn</a:t>
            </a:r>
            <a:r>
              <a:rPr lang="fr-FR" dirty="0"/>
              <a:t> pour </a:t>
            </a:r>
            <a:r>
              <a:rPr lang="fr-FR" dirty="0" smtClean="0"/>
              <a:t>fixer le </a:t>
            </a:r>
            <a:r>
              <a:rPr lang="fr-FR" dirty="0"/>
              <a:t>code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6722293" y="2522132"/>
            <a:ext cx="5544616" cy="1551194"/>
          </a:xfrm>
        </p:spPr>
        <p:txBody>
          <a:bodyPr/>
          <a:lstStyle/>
          <a:p>
            <a:pPr algn="ctr"/>
            <a:r>
              <a:rPr lang="fr-FR" dirty="0" smtClean="0"/>
              <a:t>Démo : </a:t>
            </a:r>
          </a:p>
          <a:p>
            <a:pPr algn="ctr"/>
            <a:r>
              <a:rPr lang="fr-FR" dirty="0" err="1" smtClean="0"/>
              <a:t>CodeFixProvider</a:t>
            </a:r>
            <a:endParaRPr lang="fr-FR" dirty="0" smtClean="0"/>
          </a:p>
          <a:p>
            <a:pPr algn="ctr"/>
            <a:r>
              <a:rPr lang="fr-FR" dirty="0" smtClean="0"/>
              <a:t>SA1028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855921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Utilisation de la règle dans un projet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>
          <a:xfrm>
            <a:off x="6722293" y="2522132"/>
            <a:ext cx="5544616" cy="1551194"/>
          </a:xfrm>
        </p:spPr>
        <p:txBody>
          <a:bodyPr/>
          <a:lstStyle/>
          <a:p>
            <a:pPr algn="ctr"/>
            <a:r>
              <a:rPr lang="fr-FR" dirty="0" smtClean="0"/>
              <a:t>Démo : </a:t>
            </a:r>
          </a:p>
          <a:p>
            <a:pPr algn="ctr"/>
            <a:r>
              <a:rPr lang="fr-FR" dirty="0" smtClean="0"/>
              <a:t>Utilisation de la règle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231968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Ressources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>
          <a:xfrm>
            <a:off x="274638" y="1481038"/>
            <a:ext cx="11807825" cy="4895329"/>
          </a:xfrm>
        </p:spPr>
        <p:txBody>
          <a:bodyPr/>
          <a:lstStyle/>
          <a:p>
            <a:r>
              <a:rPr lang="fr-FR" dirty="0" err="1" smtClean="0"/>
              <a:t>Github</a:t>
            </a:r>
            <a:r>
              <a:rPr lang="fr-FR" dirty="0"/>
              <a:t> </a:t>
            </a:r>
            <a:r>
              <a:rPr lang="fr-FR" dirty="0" smtClean="0"/>
              <a:t>officiel : </a:t>
            </a: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github.com/dotnet/roslyn</a:t>
            </a:r>
            <a:endParaRPr lang="fr-FR" dirty="0" smtClean="0"/>
          </a:p>
          <a:p>
            <a:r>
              <a:rPr lang="fr-FR" dirty="0" smtClean="0"/>
              <a:t>.NET </a:t>
            </a:r>
            <a:r>
              <a:rPr lang="fr-FR" dirty="0" err="1" smtClean="0"/>
              <a:t>Analyzers</a:t>
            </a:r>
            <a:r>
              <a:rPr lang="fr-FR" dirty="0"/>
              <a:t> : </a:t>
            </a:r>
            <a:r>
              <a:rPr lang="fr-FR" sz="3000" dirty="0">
                <a:hlinkClick r:id="rId3"/>
              </a:rPr>
              <a:t>https://</a:t>
            </a:r>
            <a:r>
              <a:rPr lang="fr-FR" sz="3000" dirty="0" smtClean="0">
                <a:hlinkClick r:id="rId3"/>
              </a:rPr>
              <a:t>github.com/DotNetAnalyzers</a:t>
            </a:r>
            <a:endParaRPr lang="fr-FR" sz="3000" dirty="0" smtClean="0"/>
          </a:p>
          <a:p>
            <a:r>
              <a:rPr lang="fr-FR" dirty="0" err="1" smtClean="0"/>
              <a:t>Roslyn</a:t>
            </a:r>
            <a:r>
              <a:rPr lang="fr-FR" dirty="0"/>
              <a:t> </a:t>
            </a:r>
            <a:r>
              <a:rPr lang="fr-FR" dirty="0" smtClean="0"/>
              <a:t>Tester </a:t>
            </a:r>
            <a:r>
              <a:rPr lang="fr-FR" dirty="0"/>
              <a:t>: </a:t>
            </a:r>
            <a:r>
              <a:rPr lang="fr-FR" sz="3000" dirty="0">
                <a:hlinkClick r:id="rId4"/>
              </a:rPr>
              <a:t>https://</a:t>
            </a:r>
            <a:r>
              <a:rPr lang="fr-FR" sz="3000" dirty="0" smtClean="0">
                <a:hlinkClick r:id="rId4"/>
              </a:rPr>
              <a:t>www.nuget.org/packages/RoslynTester</a:t>
            </a:r>
            <a:endParaRPr lang="fr-FR" sz="3000" dirty="0" smtClean="0"/>
          </a:p>
          <a:p>
            <a:r>
              <a:rPr lang="fr-FR" dirty="0" smtClean="0"/>
              <a:t>Blogs :</a:t>
            </a:r>
          </a:p>
          <a:p>
            <a:r>
              <a:rPr lang="fr-FR" sz="3000" dirty="0" smtClean="0">
                <a:hlinkClick r:id="rId5"/>
              </a:rPr>
              <a:t>https</a:t>
            </a:r>
            <a:r>
              <a:rPr lang="fr-FR" sz="3000" dirty="0">
                <a:hlinkClick r:id="rId5"/>
              </a:rPr>
              <a:t>://ovaismehboob.wordpress.com/2014/09/29/writing-diagnostic-with-code-fix-using-roslyn-net-compiler-platform</a:t>
            </a:r>
            <a:r>
              <a:rPr lang="fr-FR" sz="3000" dirty="0" smtClean="0">
                <a:hlinkClick r:id="rId5"/>
              </a:rPr>
              <a:t>/</a:t>
            </a:r>
            <a:endParaRPr lang="fr-FR" sz="3000" dirty="0" smtClean="0"/>
          </a:p>
          <a:p>
            <a:r>
              <a:rPr lang="fr-FR" sz="3000" dirty="0">
                <a:hlinkClick r:id="rId6"/>
              </a:rPr>
              <a:t>http://</a:t>
            </a:r>
            <a:r>
              <a:rPr lang="fr-FR" sz="3000" dirty="0" smtClean="0">
                <a:hlinkClick r:id="rId6"/>
              </a:rPr>
              <a:t>blog.thomaslebrun.net/2014/11/roslyn-implement-the-use-var-feature-using-a-visual-studios-extension</a:t>
            </a:r>
            <a:endParaRPr lang="fr-FR" sz="3000" dirty="0" smtClean="0"/>
          </a:p>
          <a:p>
            <a:r>
              <a:rPr lang="fr-FR" sz="3000" dirty="0">
                <a:hlinkClick r:id="rId7"/>
              </a:rPr>
              <a:t>http://</a:t>
            </a:r>
            <a:r>
              <a:rPr lang="fr-FR" sz="3000" dirty="0" smtClean="0">
                <a:hlinkClick r:id="rId7"/>
              </a:rPr>
              <a:t>www.informit.com/articles/article.aspx?p=2301258&amp;seqNum=2</a:t>
            </a:r>
            <a:endParaRPr lang="fr-FR" sz="3000" dirty="0"/>
          </a:p>
          <a:p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4061183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Chris\Desktop\Merc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492" y="688950"/>
            <a:ext cx="8204201" cy="537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!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07825" cy="4895329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								    @</a:t>
            </a:r>
            <a:r>
              <a:rPr lang="fr-FR" dirty="0" err="1" smtClean="0"/>
              <a:t>ChrisHeral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377619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re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 suis-je ?</a:t>
            </a:r>
            <a:endParaRPr lang="fr-FR" dirty="0"/>
          </a:p>
        </p:txBody>
      </p:sp>
      <p:sp>
        <p:nvSpPr>
          <p:cNvPr id="36" name="Espace réservé du texte 35"/>
          <p:cNvSpPr>
            <a:spLocks noGrp="1"/>
          </p:cNvSpPr>
          <p:nvPr>
            <p:ph type="body" sz="quarter" idx="13"/>
          </p:nvPr>
        </p:nvSpPr>
        <p:spPr>
          <a:xfrm>
            <a:off x="274638" y="1554261"/>
            <a:ext cx="11882256" cy="4895329"/>
          </a:xfrm>
        </p:spPr>
        <p:txBody>
          <a:bodyPr/>
          <a:lstStyle/>
          <a:p>
            <a:r>
              <a:rPr lang="fr-FR" dirty="0" smtClean="0"/>
              <a:t>Consultant .NET </a:t>
            </a:r>
            <a:r>
              <a:rPr lang="fr-FR" dirty="0"/>
              <a:t>et </a:t>
            </a:r>
            <a:r>
              <a:rPr lang="fr-FR" dirty="0" err="1" smtClean="0"/>
              <a:t>agiliste</a:t>
            </a:r>
            <a:r>
              <a:rPr lang="fr-FR" dirty="0" smtClean="0"/>
              <a:t> chez </a:t>
            </a:r>
            <a:r>
              <a:rPr lang="fr-FR" dirty="0" err="1" smtClean="0"/>
              <a:t>Neotech</a:t>
            </a:r>
            <a:r>
              <a:rPr lang="fr-FR" dirty="0" smtClean="0"/>
              <a:t> Solutions</a:t>
            </a:r>
          </a:p>
          <a:p>
            <a:r>
              <a:rPr lang="fr-FR" dirty="0" smtClean="0"/>
              <a:t>Co-organisateur de l’Agile Tour Bordeaux</a:t>
            </a:r>
          </a:p>
          <a:p>
            <a:r>
              <a:rPr lang="fr-FR" dirty="0" smtClean="0"/>
              <a:t>Co-organisateur d’Agile .NET Bordeaux</a:t>
            </a:r>
          </a:p>
          <a:p>
            <a:endParaRPr lang="fr-FR" dirty="0" smtClean="0"/>
          </a:p>
          <a:p>
            <a:r>
              <a:rPr lang="fr-FR" dirty="0" smtClean="0"/>
              <a:t>Et surtout : </a:t>
            </a:r>
          </a:p>
          <a:p>
            <a:r>
              <a:rPr lang="fr-FR" sz="5600" b="1" dirty="0" smtClean="0"/>
              <a:t>Artisan logiciel</a:t>
            </a:r>
            <a:endParaRPr lang="fr-FR" sz="5600" b="1" dirty="0"/>
          </a:p>
        </p:txBody>
      </p:sp>
      <p:pic>
        <p:nvPicPr>
          <p:cNvPr id="38" name="Picture 5" descr="C:\Users\Chris\Downloads\Logo NS 13 forme carre grand forma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2" t="16997" r="11102" b="17057"/>
          <a:stretch/>
        </p:blipFill>
        <p:spPr bwMode="auto">
          <a:xfrm>
            <a:off x="10034661" y="2201118"/>
            <a:ext cx="2050225" cy="17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Imag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235" y="4356397"/>
            <a:ext cx="1743075" cy="581025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11" y="5192114"/>
            <a:ext cx="2857899" cy="1257476"/>
          </a:xfrm>
          <a:prstGeom prst="rect">
            <a:avLst/>
          </a:prstGeom>
        </p:spPr>
      </p:pic>
      <p:sp>
        <p:nvSpPr>
          <p:cNvPr id="7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639" y="6608466"/>
            <a:ext cx="5727574" cy="360000"/>
          </a:xfrm>
        </p:spPr>
        <p:txBody>
          <a:bodyPr/>
          <a:lstStyle/>
          <a:p>
            <a:r>
              <a:rPr lang="fr-FR" dirty="0" smtClean="0"/>
              <a:t>Améliorez la qualité de votre code avec </a:t>
            </a:r>
            <a:r>
              <a:rPr lang="fr-FR" dirty="0" err="1" smtClean="0"/>
              <a:t>Roslyn</a:t>
            </a:r>
            <a:r>
              <a:rPr lang="fr-FR" dirty="0" smtClean="0"/>
              <a:t>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0595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806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session pied de page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8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endParaRPr lang="fr-FR" i="1" dirty="0" smtClean="0"/>
          </a:p>
          <a:p>
            <a:pPr algn="ctr"/>
            <a:r>
              <a:rPr lang="fr-FR" sz="5500" i="1" dirty="0" smtClean="0"/>
              <a:t>« La qualité d’aujourd’hui </a:t>
            </a:r>
          </a:p>
          <a:p>
            <a:pPr algn="ctr"/>
            <a:r>
              <a:rPr lang="fr-FR" sz="5500" i="1" dirty="0" smtClean="0"/>
              <a:t>est la productivité de demain. »</a:t>
            </a:r>
            <a:endParaRPr lang="fr-FR" sz="5500" i="1" dirty="0"/>
          </a:p>
          <a:p>
            <a:pPr algn="ctr"/>
            <a:endParaRPr lang="fr-FR" dirty="0" smtClean="0"/>
          </a:p>
          <a:p>
            <a:pPr algn="r"/>
            <a:r>
              <a:rPr lang="fr-FR" dirty="0" smtClean="0"/>
              <a:t>Adage qui se transmet </a:t>
            </a:r>
            <a:br>
              <a:rPr lang="fr-FR" dirty="0" smtClean="0"/>
            </a:br>
            <a:r>
              <a:rPr lang="fr-FR" dirty="0" smtClean="0"/>
              <a:t>d’</a:t>
            </a:r>
            <a:r>
              <a:rPr lang="fr-FR" dirty="0" err="1" smtClean="0"/>
              <a:t>Extreme</a:t>
            </a:r>
            <a:r>
              <a:rPr lang="fr-FR" dirty="0" smtClean="0"/>
              <a:t> Programmer </a:t>
            </a:r>
            <a:br>
              <a:rPr lang="fr-FR" dirty="0" smtClean="0"/>
            </a:br>
            <a:r>
              <a:rPr lang="fr-FR" dirty="0" smtClean="0"/>
              <a:t>à </a:t>
            </a:r>
            <a:r>
              <a:rPr lang="fr-FR" dirty="0" err="1" smtClean="0"/>
              <a:t>Extreme</a:t>
            </a:r>
            <a:r>
              <a:rPr lang="fr-FR" dirty="0" smtClean="0"/>
              <a:t> Programmer</a:t>
            </a:r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Améliorez la qualité de votre code avec </a:t>
            </a:r>
            <a:r>
              <a:rPr lang="fr-FR" dirty="0" err="1" smtClean="0"/>
              <a:t>Roslyn</a:t>
            </a:r>
            <a:r>
              <a:rPr lang="fr-FR" dirty="0" smtClean="0"/>
              <a:t>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294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pour une image 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" b="791"/>
          <a:stretch>
            <a:fillRect/>
          </a:stretch>
        </p:blipFill>
        <p:spPr>
          <a:xfrm>
            <a:off x="0" y="1"/>
            <a:ext cx="12436475" cy="6994524"/>
          </a:xfrm>
        </p:spPr>
      </p:pic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450130" y="5945534"/>
            <a:ext cx="11888787" cy="864096"/>
          </a:xfrm>
        </p:spPr>
        <p:txBody>
          <a:bodyPr/>
          <a:lstStyle/>
          <a:p>
            <a:pPr algn="r"/>
            <a:r>
              <a:rPr lang="fr-FR" sz="6000" b="1" dirty="0" smtClean="0">
                <a:solidFill>
                  <a:schemeClr val="bg1"/>
                </a:solidFill>
              </a:rPr>
              <a:t>Clean Code</a:t>
            </a:r>
            <a:endParaRPr lang="fr-FR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139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Quand on trouve du code non professionnel…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pic>
        <p:nvPicPr>
          <p:cNvPr id="1026" name="Picture 2" descr="http://www.google.fr/url?source=imglanding&amp;ct=img&amp;q=http://i.cbc.ca/1.2890067.1420477953!/fileImage/httpImage/image.jpg_gen/derivatives/16x9_620/jeffa.jpg&amp;sa=X&amp;ei=5RpuVf34DoizUbD8g8gO&amp;ved=0CAkQ8wc&amp;usg=AFQjCNE-ExEsRiQLyINOo12jzUDlvAy9F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757" y="1409030"/>
            <a:ext cx="8712968" cy="490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2035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Code </a:t>
            </a:r>
            <a:r>
              <a:rPr lang="fr-FR" dirty="0" err="1" smtClean="0"/>
              <a:t>Smells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274638" y="1338237"/>
            <a:ext cx="11807825" cy="5255369"/>
          </a:xfrm>
        </p:spPr>
        <p:txBody>
          <a:bodyPr/>
          <a:lstStyle/>
          <a:p>
            <a:r>
              <a:rPr lang="fr-FR" sz="3000" b="1" dirty="0">
                <a:solidFill>
                  <a:srgbClr val="C00000"/>
                </a:solidFill>
              </a:rPr>
              <a:t>Méthodes longues / Grosses classes</a:t>
            </a:r>
            <a:endParaRPr lang="fr-FR" sz="3000" dirty="0">
              <a:solidFill>
                <a:srgbClr val="C00000"/>
              </a:solidFill>
            </a:endParaRPr>
          </a:p>
          <a:p>
            <a:r>
              <a:rPr lang="fr-FR" sz="3000" b="1" dirty="0">
                <a:solidFill>
                  <a:srgbClr val="C00000"/>
                </a:solidFill>
              </a:rPr>
              <a:t>Longue liste de paramètres</a:t>
            </a:r>
            <a:endParaRPr lang="fr-FR" sz="3000" dirty="0">
              <a:solidFill>
                <a:srgbClr val="C00000"/>
              </a:solidFill>
            </a:endParaRPr>
          </a:p>
          <a:p>
            <a:r>
              <a:rPr lang="fr-FR" sz="3000" b="1" dirty="0">
                <a:solidFill>
                  <a:srgbClr val="C00000"/>
                </a:solidFill>
              </a:rPr>
              <a:t>Code dupliqué</a:t>
            </a:r>
            <a:endParaRPr lang="fr-FR" sz="3000" dirty="0">
              <a:solidFill>
                <a:srgbClr val="C00000"/>
              </a:solidFill>
            </a:endParaRPr>
          </a:p>
          <a:p>
            <a:r>
              <a:rPr lang="fr-FR" sz="3000" b="1" dirty="0">
                <a:solidFill>
                  <a:srgbClr val="C00000"/>
                </a:solidFill>
              </a:rPr>
              <a:t>Code mort</a:t>
            </a:r>
            <a:endParaRPr lang="fr-FR" sz="3000" dirty="0">
              <a:solidFill>
                <a:srgbClr val="C00000"/>
              </a:solidFill>
            </a:endParaRPr>
          </a:p>
          <a:p>
            <a:r>
              <a:rPr lang="fr-FR" sz="3000" b="1" dirty="0">
                <a:solidFill>
                  <a:srgbClr val="C00000"/>
                </a:solidFill>
              </a:rPr>
              <a:t>Nombres magiques</a:t>
            </a:r>
            <a:endParaRPr lang="fr-FR" sz="3000" dirty="0">
              <a:solidFill>
                <a:srgbClr val="C00000"/>
              </a:solidFill>
            </a:endParaRPr>
          </a:p>
          <a:p>
            <a:r>
              <a:rPr lang="fr-FR" sz="2000" b="1" dirty="0" smtClean="0">
                <a:solidFill>
                  <a:srgbClr val="C00000"/>
                </a:solidFill>
              </a:rPr>
              <a:t>Utilisation </a:t>
            </a:r>
            <a:r>
              <a:rPr lang="fr-FR" sz="2000" b="1" dirty="0">
                <a:solidFill>
                  <a:srgbClr val="C00000"/>
                </a:solidFill>
              </a:rPr>
              <a:t>de switch</a:t>
            </a:r>
            <a:endParaRPr lang="fr-FR" sz="2000" dirty="0">
              <a:solidFill>
                <a:srgbClr val="C00000"/>
              </a:solidFill>
            </a:endParaRPr>
          </a:p>
          <a:p>
            <a:r>
              <a:rPr lang="fr-FR" sz="2000" b="1" dirty="0">
                <a:solidFill>
                  <a:srgbClr val="C00000"/>
                </a:solidFill>
              </a:rPr>
              <a:t>GOTO / Codes de retour d’erreur</a:t>
            </a:r>
            <a:endParaRPr lang="fr-FR" sz="2000" dirty="0">
              <a:solidFill>
                <a:srgbClr val="C00000"/>
              </a:solidFill>
            </a:endParaRPr>
          </a:p>
          <a:p>
            <a:r>
              <a:rPr lang="fr-FR" sz="2000" b="1" dirty="0">
                <a:solidFill>
                  <a:srgbClr val="C00000"/>
                </a:solidFill>
              </a:rPr>
              <a:t>Noms de méthodes avec ET/OU</a:t>
            </a:r>
            <a:endParaRPr lang="fr-FR" sz="2000" dirty="0">
              <a:solidFill>
                <a:srgbClr val="C00000"/>
              </a:solidFill>
            </a:endParaRPr>
          </a:p>
          <a:p>
            <a:r>
              <a:rPr lang="fr-FR" sz="2000" b="1" dirty="0">
                <a:solidFill>
                  <a:srgbClr val="C00000"/>
                </a:solidFill>
              </a:rPr>
              <a:t>Commentaires</a:t>
            </a:r>
            <a:endParaRPr lang="fr-FR" sz="2000" dirty="0">
              <a:solidFill>
                <a:srgbClr val="C00000"/>
              </a:solidFill>
            </a:endParaRPr>
          </a:p>
          <a:p>
            <a:r>
              <a:rPr lang="fr-FR" sz="2000" b="1" dirty="0" smtClean="0">
                <a:solidFill>
                  <a:srgbClr val="C00000"/>
                </a:solidFill>
              </a:rPr>
              <a:t>Navigation </a:t>
            </a:r>
            <a:r>
              <a:rPr lang="fr-FR" sz="2000" b="1" dirty="0">
                <a:solidFill>
                  <a:srgbClr val="C00000"/>
                </a:solidFill>
              </a:rPr>
              <a:t>transitive</a:t>
            </a:r>
            <a:endParaRPr lang="fr-FR" sz="2000" dirty="0">
              <a:solidFill>
                <a:srgbClr val="C00000"/>
              </a:solidFill>
            </a:endParaRPr>
          </a:p>
          <a:p>
            <a:r>
              <a:rPr lang="fr-FR" sz="2000" b="1" dirty="0" smtClean="0">
                <a:solidFill>
                  <a:srgbClr val="C00000"/>
                </a:solidFill>
              </a:rPr>
              <a:t>Généralité </a:t>
            </a:r>
            <a:r>
              <a:rPr lang="fr-FR" sz="2000" b="1" dirty="0">
                <a:solidFill>
                  <a:srgbClr val="C00000"/>
                </a:solidFill>
              </a:rPr>
              <a:t>spéculative</a:t>
            </a:r>
            <a:endParaRPr lang="fr-FR" sz="2000" dirty="0">
              <a:solidFill>
                <a:srgbClr val="C00000"/>
              </a:solidFill>
            </a:endParaRPr>
          </a:p>
          <a:p>
            <a:r>
              <a:rPr lang="fr-FR" sz="2000" b="1" dirty="0" smtClean="0">
                <a:solidFill>
                  <a:srgbClr val="C00000"/>
                </a:solidFill>
              </a:rPr>
              <a:t>Séparation </a:t>
            </a:r>
            <a:r>
              <a:rPr lang="fr-FR" sz="2000" b="1" dirty="0">
                <a:solidFill>
                  <a:srgbClr val="C00000"/>
                </a:solidFill>
              </a:rPr>
              <a:t>verticale</a:t>
            </a:r>
            <a:endParaRPr lang="fr-FR" sz="2000" dirty="0">
              <a:solidFill>
                <a:srgbClr val="C00000"/>
              </a:solidFill>
            </a:endParaRPr>
          </a:p>
          <a:p>
            <a:r>
              <a:rPr lang="fr-FR" sz="2000" b="1" dirty="0" smtClean="0">
                <a:solidFill>
                  <a:srgbClr val="C00000"/>
                </a:solidFill>
              </a:rPr>
              <a:t>Héritage </a:t>
            </a:r>
            <a:r>
              <a:rPr lang="fr-FR" sz="2000" b="1" dirty="0">
                <a:solidFill>
                  <a:srgbClr val="C00000"/>
                </a:solidFill>
              </a:rPr>
              <a:t>parallèle</a:t>
            </a:r>
            <a:endParaRPr lang="fr-FR" sz="2000" dirty="0"/>
          </a:p>
        </p:txBody>
      </p:sp>
      <p:pic>
        <p:nvPicPr>
          <p:cNvPr id="7" name="Picture 2" descr="aedcweb-maria-145895-o.jpg (800×106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469" y="1337022"/>
            <a:ext cx="3744416" cy="49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22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Comment mesurer cette qualité ?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Améliorez la qualité de votre code avec </a:t>
            </a:r>
            <a:r>
              <a:rPr lang="fr-FR" dirty="0" err="1"/>
              <a:t>Roslyn</a:t>
            </a:r>
            <a:r>
              <a:rPr lang="fr-FR" dirty="0"/>
              <a:t> !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	</a:t>
            </a:r>
            <a:r>
              <a:rPr lang="fr-FR" dirty="0"/>
              <a:t> Pair </a:t>
            </a:r>
            <a:r>
              <a:rPr lang="fr-FR" dirty="0" err="1" smtClean="0"/>
              <a:t>programming</a:t>
            </a: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	 </a:t>
            </a:r>
            <a:r>
              <a:rPr lang="fr-FR" dirty="0"/>
              <a:t>Revue de code</a:t>
            </a:r>
            <a:r>
              <a:rPr lang="fr-FR" dirty="0" smtClean="0"/>
              <a:t>				  Avec des outils</a:t>
            </a:r>
          </a:p>
          <a:p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 smtClean="0"/>
              <a:t>							(ou non qualité…)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89" y="1481038"/>
            <a:ext cx="5889513" cy="33127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97" y="1481038"/>
            <a:ext cx="3816424" cy="394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119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 TEMPLATE">
  <a:themeElements>
    <a:clrScheme name="MSVID White and Purple">
      <a:dk1>
        <a:srgbClr val="505050"/>
      </a:dk1>
      <a:lt1>
        <a:srgbClr val="FFFFFF"/>
      </a:lt1>
      <a:dk2>
        <a:srgbClr val="5C2D91"/>
      </a:dk2>
      <a:lt2>
        <a:srgbClr val="E7DCF4"/>
      </a:lt2>
      <a:accent1>
        <a:srgbClr val="5C2D91"/>
      </a:accent1>
      <a:accent2>
        <a:srgbClr val="B4009E"/>
      </a:accent2>
      <a:accent3>
        <a:srgbClr val="32145A"/>
      </a:accent3>
      <a:accent4>
        <a:srgbClr val="0078D7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Techdays_2015_Template.potx" id="{293BF762-E2C3-4507-8317-707D3FD0DC60}" vid="{29672C21-9D79-40DA-B747-46DE817E00B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8FDE1AEFC2724EB5E89BA27808351C" ma:contentTypeVersion="3" ma:contentTypeDescription="Crée un document." ma:contentTypeScope="" ma:versionID="085dc277a44095170efa6388c8b24aa3">
  <xsd:schema xmlns:xsd="http://www.w3.org/2001/XMLSchema" xmlns:xs="http://www.w3.org/2001/XMLSchema" xmlns:p="http://schemas.microsoft.com/office/2006/metadata/properties" xmlns:ns2="aa35d321-db2c-42ab-a621-b5e3f2de858c" targetNamespace="http://schemas.microsoft.com/office/2006/metadata/properties" ma:root="true" ma:fieldsID="d12cec3abe2c5c9d012a9e7c54dec37e" ns2:_="">
    <xsd:import namespace="aa35d321-db2c-42ab-a621-b5e3f2de858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35d321-db2c-42ab-a621-b5e3f2de858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Partage du hachage d’indicateur" ma:internalName="SharingHintHash" ma:readOnly="true">
      <xsd:simpleType>
        <xsd:restriction base="dms:Text"/>
      </xsd:simpleType>
    </xsd:element>
    <xsd:element name="SharedWithDetails" ma:index="1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D10CB1-522C-43EF-BD47-4A0C01B963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35d321-db2c-42ab-a621-b5e3f2de85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a35d321-db2c-42ab-a621-b5e3f2de858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Techdays_Tour_2015_Template</Template>
  <TotalTime>543</TotalTime>
  <Words>1253</Words>
  <Application>Microsoft Office PowerPoint</Application>
  <PresentationFormat>Personnalisé</PresentationFormat>
  <Paragraphs>243</Paragraphs>
  <Slides>30</Slides>
  <Notes>18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WHITE TEMPLATE</vt:lpstr>
      <vt:lpstr>Présentation PowerPoint</vt:lpstr>
      <vt:lpstr>Améliorez la qualité de votre code avec Roslyn !</vt:lpstr>
      <vt:lpstr>Qui suis-je ?</vt:lpstr>
      <vt:lpstr>Présentation PowerPoint</vt:lpstr>
      <vt:lpstr>Présentation PowerPoint</vt:lpstr>
      <vt:lpstr>Clean Code</vt:lpstr>
      <vt:lpstr>Quand on trouve du code non professionnel…</vt:lpstr>
      <vt:lpstr>Code Smells</vt:lpstr>
      <vt:lpstr>Comment mesurer cette qualité ?</vt:lpstr>
      <vt:lpstr>Sous forme de tableau de bord</vt:lpstr>
      <vt:lpstr>Analyse statique de code</vt:lpstr>
      <vt:lpstr>Popularité de l’analyse statique</vt:lpstr>
      <vt:lpstr>Popularité de l’analyse statique</vt:lpstr>
      <vt:lpstr>Présentation PowerPoint</vt:lpstr>
      <vt:lpstr>« .NET Compiler Platform » alias Roslyn</vt:lpstr>
      <vt:lpstr>Eléments d’un langage de programmation</vt:lpstr>
      <vt:lpstr>La méta-programmation</vt:lpstr>
      <vt:lpstr>La méta-programmation</vt:lpstr>
      <vt:lpstr>Présentation PowerPoint</vt:lpstr>
      <vt:lpstr>Les fonctionnalités de Roslyn</vt:lpstr>
      <vt:lpstr>API de Roslyn</vt:lpstr>
      <vt:lpstr>Créer un diagnostic / code fix</vt:lpstr>
      <vt:lpstr>Enrichir simplement son IDE</vt:lpstr>
      <vt:lpstr>Exemple</vt:lpstr>
      <vt:lpstr>Utiliser Roslyn pour analyser le code</vt:lpstr>
      <vt:lpstr>Utiliser Roslyn pour fixer le code</vt:lpstr>
      <vt:lpstr>Utilisation de la règle dans un projet</vt:lpstr>
      <vt:lpstr>Ressources</vt:lpstr>
      <vt:lpstr>Merci !</vt:lpstr>
      <vt:lpstr>Présentation PowerPoint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Améliorez la qualité avec Roslyn</dc:title>
  <dc:subject>&lt;Speech title here&gt;</dc:subject>
  <dc:creator>Christophe HERAL</dc:creator>
  <dc:description>Template: Maryfj_x000d_
Formatting: _x000d_
Audience Type:</dc:description>
  <cp:lastModifiedBy>Chris</cp:lastModifiedBy>
  <cp:revision>47</cp:revision>
  <dcterms:created xsi:type="dcterms:W3CDTF">2015-05-26T08:12:53Z</dcterms:created>
  <dcterms:modified xsi:type="dcterms:W3CDTF">2015-06-14T19:58:49Z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0x010100038FDE1AEFC2724EB5E89BA27808351C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